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</p:sldIdLst>
  <p:sldSz cy="5143500" cx="9144000"/>
  <p:notesSz cx="6858000" cy="9144000"/>
  <p:embeddedFontLst>
    <p:embeddedFont>
      <p:font typeface="Roboto"/>
      <p:regular r:id="rId225"/>
      <p:bold r:id="rId226"/>
      <p:italic r:id="rId227"/>
      <p:boldItalic r:id="rId228"/>
    </p:embeddedFont>
    <p:embeddedFont>
      <p:font typeface="Montserrat"/>
      <p:regular r:id="rId229"/>
      <p:bold r:id="rId230"/>
      <p:italic r:id="rId231"/>
      <p:boldItalic r:id="rId232"/>
    </p:embeddedFont>
    <p:embeddedFont>
      <p:font typeface="Arvo"/>
      <p:regular r:id="rId233"/>
      <p:bold r:id="rId234"/>
      <p:italic r:id="rId235"/>
      <p:boldItalic r:id="rId236"/>
    </p:embeddedFont>
    <p:embeddedFont>
      <p:font typeface="Montserrat Medium"/>
      <p:regular r:id="rId237"/>
      <p:bold r:id="rId238"/>
      <p:italic r:id="rId239"/>
      <p:boldItalic r:id="rId240"/>
    </p:embeddedFont>
    <p:embeddedFont>
      <p:font typeface="Pacifico"/>
      <p:regular r:id="rId241"/>
    </p:embeddedFont>
    <p:embeddedFont>
      <p:font typeface="Helvetica Neue"/>
      <p:regular r:id="rId242"/>
      <p:bold r:id="rId243"/>
      <p:italic r:id="rId244"/>
      <p:boldItalic r:id="rId245"/>
    </p:embeddedFont>
    <p:embeddedFont>
      <p:font typeface="Rubik"/>
      <p:regular r:id="rId246"/>
      <p:bold r:id="rId247"/>
      <p:italic r:id="rId248"/>
      <p:boldItalic r:id="rId249"/>
    </p:embeddedFont>
    <p:embeddedFont>
      <p:font typeface="Roboto Mono"/>
      <p:regular r:id="rId250"/>
      <p:bold r:id="rId251"/>
      <p:italic r:id="rId252"/>
      <p:boldItalic r:id="rId2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4" roundtripDataSignature="AMtx7mj9GECQOVE1XmFV2hNMKaig0qIo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253" Type="http://schemas.openxmlformats.org/officeDocument/2006/relationships/font" Target="fonts/RobotoMono-boldItalic.fntdata"/><Relationship Id="rId131" Type="http://schemas.openxmlformats.org/officeDocument/2006/relationships/slide" Target="slides/slide126.xml"/><Relationship Id="rId252" Type="http://schemas.openxmlformats.org/officeDocument/2006/relationships/font" Target="fonts/RobotoMono-italic.fntdata"/><Relationship Id="rId130" Type="http://schemas.openxmlformats.org/officeDocument/2006/relationships/slide" Target="slides/slide125.xml"/><Relationship Id="rId251" Type="http://schemas.openxmlformats.org/officeDocument/2006/relationships/font" Target="fonts/RobotoMono-bold.fntdata"/><Relationship Id="rId250" Type="http://schemas.openxmlformats.org/officeDocument/2006/relationships/font" Target="fonts/RobotoMono-regular.fntdata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254" Type="http://customschemas.google.com/relationships/presentationmetadata" Target="meta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font" Target="fonts/Roboto-boldItalic.fntdata"/><Relationship Id="rId106" Type="http://schemas.openxmlformats.org/officeDocument/2006/relationships/slide" Target="slides/slide101.xml"/><Relationship Id="rId227" Type="http://schemas.openxmlformats.org/officeDocument/2006/relationships/font" Target="fonts/Roboto-italic.fntdata"/><Relationship Id="rId105" Type="http://schemas.openxmlformats.org/officeDocument/2006/relationships/slide" Target="slides/slide100.xml"/><Relationship Id="rId226" Type="http://schemas.openxmlformats.org/officeDocument/2006/relationships/font" Target="fonts/Roboto-bold.fntdata"/><Relationship Id="rId104" Type="http://schemas.openxmlformats.org/officeDocument/2006/relationships/slide" Target="slides/slide99.xml"/><Relationship Id="rId225" Type="http://schemas.openxmlformats.org/officeDocument/2006/relationships/font" Target="fonts/Roboto-regular.fntdata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font" Target="fonts/Montserrat-regular.fntdata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249" Type="http://schemas.openxmlformats.org/officeDocument/2006/relationships/font" Target="fonts/Rubik-boldItalic.fntdata"/><Relationship Id="rId127" Type="http://schemas.openxmlformats.org/officeDocument/2006/relationships/slide" Target="slides/slide122.xml"/><Relationship Id="rId248" Type="http://schemas.openxmlformats.org/officeDocument/2006/relationships/font" Target="fonts/Rubik-italic.fntdata"/><Relationship Id="rId126" Type="http://schemas.openxmlformats.org/officeDocument/2006/relationships/slide" Target="slides/slide121.xml"/><Relationship Id="rId247" Type="http://schemas.openxmlformats.org/officeDocument/2006/relationships/font" Target="fonts/Rubik-bold.fntdata"/><Relationship Id="rId121" Type="http://schemas.openxmlformats.org/officeDocument/2006/relationships/slide" Target="slides/slide116.xml"/><Relationship Id="rId242" Type="http://schemas.openxmlformats.org/officeDocument/2006/relationships/font" Target="fonts/HelveticaNeue-regular.fntdata"/><Relationship Id="rId120" Type="http://schemas.openxmlformats.org/officeDocument/2006/relationships/slide" Target="slides/slide115.xml"/><Relationship Id="rId241" Type="http://schemas.openxmlformats.org/officeDocument/2006/relationships/font" Target="fonts/Pacifico-regular.fntdata"/><Relationship Id="rId240" Type="http://schemas.openxmlformats.org/officeDocument/2006/relationships/font" Target="fonts/MontserratMedium-boldItalic.fntdata"/><Relationship Id="rId125" Type="http://schemas.openxmlformats.org/officeDocument/2006/relationships/slide" Target="slides/slide120.xml"/><Relationship Id="rId246" Type="http://schemas.openxmlformats.org/officeDocument/2006/relationships/font" Target="fonts/Rubik-regular.fntdata"/><Relationship Id="rId124" Type="http://schemas.openxmlformats.org/officeDocument/2006/relationships/slide" Target="slides/slide119.xml"/><Relationship Id="rId245" Type="http://schemas.openxmlformats.org/officeDocument/2006/relationships/font" Target="fonts/HelveticaNeue-boldItalic.fntdata"/><Relationship Id="rId123" Type="http://schemas.openxmlformats.org/officeDocument/2006/relationships/slide" Target="slides/slide118.xml"/><Relationship Id="rId244" Type="http://schemas.openxmlformats.org/officeDocument/2006/relationships/font" Target="fonts/HelveticaNeue-italic.fntdata"/><Relationship Id="rId122" Type="http://schemas.openxmlformats.org/officeDocument/2006/relationships/slide" Target="slides/slide117.xml"/><Relationship Id="rId243" Type="http://schemas.openxmlformats.org/officeDocument/2006/relationships/font" Target="fonts/HelveticaNeue-bold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font" Target="fonts/MontserratMedium-italic.fntdata"/><Relationship Id="rId117" Type="http://schemas.openxmlformats.org/officeDocument/2006/relationships/slide" Target="slides/slide112.xml"/><Relationship Id="rId238" Type="http://schemas.openxmlformats.org/officeDocument/2006/relationships/font" Target="fonts/MontserratMedium-bold.fntdata"/><Relationship Id="rId116" Type="http://schemas.openxmlformats.org/officeDocument/2006/relationships/slide" Target="slides/slide111.xml"/><Relationship Id="rId237" Type="http://schemas.openxmlformats.org/officeDocument/2006/relationships/font" Target="fonts/MontserratMedium-regular.fntdata"/><Relationship Id="rId115" Type="http://schemas.openxmlformats.org/officeDocument/2006/relationships/slide" Target="slides/slide110.xml"/><Relationship Id="rId236" Type="http://schemas.openxmlformats.org/officeDocument/2006/relationships/font" Target="fonts/Arvo-boldItalic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font" Target="fonts/Montserrat-italic.fntdata"/><Relationship Id="rId230" Type="http://schemas.openxmlformats.org/officeDocument/2006/relationships/font" Target="fonts/Montserrat-bold.fntdata"/><Relationship Id="rId114" Type="http://schemas.openxmlformats.org/officeDocument/2006/relationships/slide" Target="slides/slide109.xml"/><Relationship Id="rId235" Type="http://schemas.openxmlformats.org/officeDocument/2006/relationships/font" Target="fonts/Arvo-italic.fntdata"/><Relationship Id="rId113" Type="http://schemas.openxmlformats.org/officeDocument/2006/relationships/slide" Target="slides/slide108.xml"/><Relationship Id="rId234" Type="http://schemas.openxmlformats.org/officeDocument/2006/relationships/font" Target="fonts/Arvo-bold.fntdata"/><Relationship Id="rId112" Type="http://schemas.openxmlformats.org/officeDocument/2006/relationships/slide" Target="slides/slide107.xml"/><Relationship Id="rId233" Type="http://schemas.openxmlformats.org/officeDocument/2006/relationships/font" Target="fonts/Arvo-regular.fntdata"/><Relationship Id="rId111" Type="http://schemas.openxmlformats.org/officeDocument/2006/relationships/slide" Target="slides/slide106.xml"/><Relationship Id="rId232" Type="http://schemas.openxmlformats.org/officeDocument/2006/relationships/font" Target="fonts/Montserrat-boldItalic.fntdata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6" name="Google Shape;1276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1" name="Google Shape;1291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6" name="Google Shape;1306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7" name="Google Shape;1327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4" name="Google Shape;1344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p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6" name="Google Shape;1356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1" name="Google Shape;1361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0" name="Google Shape;1380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6" name="Google Shape;1386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2" name="Google Shape;1392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9" name="Google Shape;1399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1" name="Google Shape;1411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8" name="Google Shape;1418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3" name="Google Shape;1423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8" name="Google Shape;1428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4" name="Google Shape;1444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2" name="Google Shape;1452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9" name="Google Shape;1459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5" name="Google Shape;1465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4" name="Google Shape;1474;p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1" name="Google Shape;1481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5" name="Google Shape;1495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1" name="Google Shape;1501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6" name="Google Shape;1506;p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3" name="Google Shape;1513;p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7" name="Google Shape;1527;p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4" name="Google Shape;1534;p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0" name="Google Shape;1540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7" name="Google Shape;1547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2" name="Google Shape;1552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8" name="Google Shape;1558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4" name="Google Shape;1564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0" name="Google Shape;1570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1" name="Google Shape;1581;p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7" name="Google Shape;1587;p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4" name="Google Shape;1594;p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9" name="Google Shape;1599;p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4" name="Google Shape;1604;p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1" name="Google Shape;1611;p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7" name="Google Shape;1617;p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4" name="Google Shape;1624;p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1" name="Google Shape;1631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8" name="Google Shape;1638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4" name="Google Shape;164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0" name="Google Shape;1650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5" name="Google Shape;165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2" name="Google Shape;1662;p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7" name="Google Shape;1667;p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2" name="Google Shape;1672;p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p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2" name="Google Shape;1682;p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7" name="Google Shape;1687;p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3" name="Google Shape;1693;p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https://git-scm.com/downloads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https://git-scm.com/downloads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https://git-scm.com/downloads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6502cdd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226502cdd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Atenção: pode acontecer alguns erros de configuração de autoria via git bash, no windows. quando isso ocorrer, vale testar configurar autoria via shell do windows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Atenção: pode acontecer alguns erros de configuração de autoria via git bash, no windows. quando isso ocorrer, vale testar configurar autoria via shell do windows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2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2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2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2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4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1764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34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34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34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4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34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34"/>
          <p:cNvSpPr txBox="1"/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234"/>
          <p:cNvSpPr txBox="1"/>
          <p:nvPr>
            <p:ph idx="1" type="subTitle"/>
          </p:nvPr>
        </p:nvSpPr>
        <p:spPr>
          <a:xfrm>
            <a:off x="988824" y="2194231"/>
            <a:ext cx="2294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" name="Google Shape;65;p234"/>
          <p:cNvSpPr txBox="1"/>
          <p:nvPr>
            <p:ph idx="2" type="subTitle"/>
          </p:nvPr>
        </p:nvSpPr>
        <p:spPr>
          <a:xfrm>
            <a:off x="1022274" y="2548613"/>
            <a:ext cx="22272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234"/>
          <p:cNvSpPr txBox="1"/>
          <p:nvPr>
            <p:ph idx="3" type="subTitle"/>
          </p:nvPr>
        </p:nvSpPr>
        <p:spPr>
          <a:xfrm>
            <a:off x="3420563" y="2193481"/>
            <a:ext cx="2294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" name="Google Shape;67;p234"/>
          <p:cNvSpPr txBox="1"/>
          <p:nvPr>
            <p:ph idx="4" type="subTitle"/>
          </p:nvPr>
        </p:nvSpPr>
        <p:spPr>
          <a:xfrm>
            <a:off x="3452063" y="2550413"/>
            <a:ext cx="2231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234"/>
          <p:cNvSpPr txBox="1"/>
          <p:nvPr>
            <p:ph idx="5" type="subTitle"/>
          </p:nvPr>
        </p:nvSpPr>
        <p:spPr>
          <a:xfrm>
            <a:off x="5852337" y="2194231"/>
            <a:ext cx="2294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9" name="Google Shape;69;p234"/>
          <p:cNvSpPr txBox="1"/>
          <p:nvPr>
            <p:ph idx="6" type="subTitle"/>
          </p:nvPr>
        </p:nvSpPr>
        <p:spPr>
          <a:xfrm>
            <a:off x="5883837" y="2550413"/>
            <a:ext cx="2231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70" name="Google Shape;70;p234"/>
          <p:cNvGrpSpPr/>
          <p:nvPr/>
        </p:nvGrpSpPr>
        <p:grpSpPr>
          <a:xfrm>
            <a:off x="370211" y="189025"/>
            <a:ext cx="7454476" cy="4778746"/>
            <a:chOff x="370211" y="189025"/>
            <a:chExt cx="7454476" cy="4778746"/>
          </a:xfrm>
        </p:grpSpPr>
        <p:sp>
          <p:nvSpPr>
            <p:cNvPr id="71" name="Google Shape;71;p234"/>
            <p:cNvSpPr/>
            <p:nvPr/>
          </p:nvSpPr>
          <p:spPr>
            <a:xfrm>
              <a:off x="3728847" y="4696125"/>
              <a:ext cx="216636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34"/>
            <p:cNvSpPr/>
            <p:nvPr/>
          </p:nvSpPr>
          <p:spPr>
            <a:xfrm>
              <a:off x="7409543" y="4903485"/>
              <a:ext cx="415144" cy="40086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34"/>
            <p:cNvSpPr/>
            <p:nvPr/>
          </p:nvSpPr>
          <p:spPr>
            <a:xfrm>
              <a:off x="488567" y="364013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34"/>
            <p:cNvSpPr/>
            <p:nvPr/>
          </p:nvSpPr>
          <p:spPr>
            <a:xfrm>
              <a:off x="721392" y="1316452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34"/>
            <p:cNvSpPr/>
            <p:nvPr/>
          </p:nvSpPr>
          <p:spPr>
            <a:xfrm>
              <a:off x="380067" y="77988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34"/>
            <p:cNvSpPr/>
            <p:nvPr/>
          </p:nvSpPr>
          <p:spPr>
            <a:xfrm>
              <a:off x="795217" y="443968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34"/>
            <p:cNvSpPr/>
            <p:nvPr/>
          </p:nvSpPr>
          <p:spPr>
            <a:xfrm>
              <a:off x="1919817" y="4903464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34"/>
            <p:cNvSpPr/>
            <p:nvPr/>
          </p:nvSpPr>
          <p:spPr>
            <a:xfrm>
              <a:off x="6461092" y="4771427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34"/>
            <p:cNvSpPr/>
            <p:nvPr/>
          </p:nvSpPr>
          <p:spPr>
            <a:xfrm>
              <a:off x="412198" y="1593750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34"/>
            <p:cNvSpPr/>
            <p:nvPr/>
          </p:nvSpPr>
          <p:spPr>
            <a:xfrm>
              <a:off x="4872225" y="326378"/>
              <a:ext cx="64293" cy="64293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34"/>
            <p:cNvSpPr/>
            <p:nvPr/>
          </p:nvSpPr>
          <p:spPr>
            <a:xfrm>
              <a:off x="370211" y="4106388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34"/>
            <p:cNvSpPr/>
            <p:nvPr/>
          </p:nvSpPr>
          <p:spPr>
            <a:xfrm>
              <a:off x="965573" y="1218975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34"/>
            <p:cNvSpPr/>
            <p:nvPr/>
          </p:nvSpPr>
          <p:spPr>
            <a:xfrm>
              <a:off x="2007997" y="189025"/>
              <a:ext cx="216636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5"/>
          <p:cNvSpPr txBox="1"/>
          <p:nvPr>
            <p:ph type="ctrTitle"/>
          </p:nvPr>
        </p:nvSpPr>
        <p:spPr>
          <a:xfrm>
            <a:off x="3202672" y="2007121"/>
            <a:ext cx="2738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3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5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35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3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3"/>
          <p:cNvSpPr txBox="1"/>
          <p:nvPr>
            <p:ph type="title"/>
          </p:nvPr>
        </p:nvSpPr>
        <p:spPr>
          <a:xfrm>
            <a:off x="508000" y="485544"/>
            <a:ext cx="35529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23"/>
          <p:cNvSpPr txBox="1"/>
          <p:nvPr>
            <p:ph idx="1" type="body"/>
          </p:nvPr>
        </p:nvSpPr>
        <p:spPr>
          <a:xfrm>
            <a:off x="667107" y="1783416"/>
            <a:ext cx="78099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3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2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2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2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2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2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" name="Google Shape;34;p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2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2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2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.gif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8.jpg"/><Relationship Id="rId4" Type="http://schemas.openxmlformats.org/officeDocument/2006/relationships/image" Target="../media/image60.jpg"/><Relationship Id="rId5" Type="http://schemas.openxmlformats.org/officeDocument/2006/relationships/image" Target="../media/image6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www.treinaweb.com.br/blog/criando-repositorio-no-github/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7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7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7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83.gif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7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.gif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80.jpg"/><Relationship Id="rId4" Type="http://schemas.openxmlformats.org/officeDocument/2006/relationships/image" Target="../media/image118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39.png"/><Relationship Id="rId7" Type="http://schemas.openxmlformats.org/officeDocument/2006/relationships/image" Target="../media/image8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9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8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39.png"/><Relationship Id="rId7" Type="http://schemas.openxmlformats.org/officeDocument/2006/relationships/image" Target="../media/image8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9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9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9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Relationship Id="rId4" Type="http://schemas.openxmlformats.org/officeDocument/2006/relationships/image" Target="../media/image1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9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9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9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89.png"/><Relationship Id="rId4" Type="http://schemas.openxmlformats.org/officeDocument/2006/relationships/image" Target="../media/image84.png"/><Relationship Id="rId5" Type="http://schemas.openxmlformats.org/officeDocument/2006/relationships/image" Target="../media/image76.png"/><Relationship Id="rId6" Type="http://schemas.openxmlformats.org/officeDocument/2006/relationships/image" Target="../media/image39.png"/><Relationship Id="rId7" Type="http://schemas.openxmlformats.org/officeDocument/2006/relationships/image" Target="../media/image98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88.png"/><Relationship Id="rId4" Type="http://schemas.openxmlformats.org/officeDocument/2006/relationships/image" Target="../media/image9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23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0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09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05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0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03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14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01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10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98.png"/><Relationship Id="rId5" Type="http://schemas.openxmlformats.org/officeDocument/2006/relationships/image" Target="../media/image76.png"/><Relationship Id="rId6" Type="http://schemas.openxmlformats.org/officeDocument/2006/relationships/image" Target="../media/image39.png"/><Relationship Id="rId7" Type="http://schemas.openxmlformats.org/officeDocument/2006/relationships/image" Target="../media/image111.png"/><Relationship Id="rId8" Type="http://schemas.openxmlformats.org/officeDocument/2006/relationships/image" Target="../media/image104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12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39.png"/><Relationship Id="rId7" Type="http://schemas.openxmlformats.org/officeDocument/2006/relationships/image" Target="../media/image84.png"/><Relationship Id="rId8" Type="http://schemas.openxmlformats.org/officeDocument/2006/relationships/image" Target="../media/image98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19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13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1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4.gif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gif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39.png"/><Relationship Id="rId7" Type="http://schemas.openxmlformats.org/officeDocument/2006/relationships/image" Target="../media/image98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21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28.png"/><Relationship Id="rId4" Type="http://schemas.openxmlformats.org/officeDocument/2006/relationships/image" Target="../media/image142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20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42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24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3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gif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35.gif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26.gif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4.gif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47.gif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45.gif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36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27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44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4.gif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32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46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29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34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41.gif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37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33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33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39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38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treinaweb.com.br/blog/criando-repositorio-no-github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hostinger.com.br/tutoriais/o-que-e-html-conceitos-basicos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2.png"/><Relationship Id="rId4" Type="http://schemas.openxmlformats.org/officeDocument/2006/relationships/image" Target="../media/image3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904850" y="2118721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5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BEM VINDAS! </a:t>
            </a:r>
            <a:r>
              <a:rPr b="0" i="0" lang="pt-BR" sz="3300" u="none" cap="none" strike="noStrike">
                <a:solidFill>
                  <a:srgbClr val="202124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💜</a:t>
            </a:r>
            <a:endParaRPr b="0" i="0" sz="7100" u="none" cap="none" strike="noStrike">
              <a:solidFill>
                <a:srgbClr val="000000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>
            <a:off x="584250" y="1930571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BACK END          X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FRONT END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o que falta adicionar: </a:t>
            </a: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9" name="Google Shape;839;p101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40" name="Google Shape;840;p101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(diretório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41" name="Google Shape;841;p101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42" name="Google Shape;84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01"/>
          <p:cNvPicPr preferRelativeResize="0"/>
          <p:nvPr/>
        </p:nvPicPr>
        <p:blipFill rotWithShape="1">
          <a:blip r:embed="rId3">
            <a:alphaModFix/>
          </a:blip>
          <a:srcRect b="0" l="0" r="0" t="70134"/>
          <a:stretch/>
        </p:blipFill>
        <p:spPr>
          <a:xfrm>
            <a:off x="6457825" y="2725025"/>
            <a:ext cx="1247775" cy="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1"/>
          <p:cNvSpPr/>
          <p:nvPr/>
        </p:nvSpPr>
        <p:spPr>
          <a:xfrm>
            <a:off x="1441750" y="2286000"/>
            <a:ext cx="1247700" cy="81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o que falta adicionar: </a:t>
            </a: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51" name="Google Shape;851;p102"/>
          <p:cNvPicPr preferRelativeResize="0"/>
          <p:nvPr/>
        </p:nvPicPr>
        <p:blipFill rotWithShape="1">
          <a:blip r:embed="rId3">
            <a:alphaModFix/>
          </a:blip>
          <a:srcRect b="50915" l="0" r="3372" t="13702"/>
          <a:stretch/>
        </p:blipFill>
        <p:spPr>
          <a:xfrm>
            <a:off x="311700" y="1458925"/>
            <a:ext cx="8520599" cy="198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Vamos adicionar todos que faltam: </a:t>
            </a:r>
            <a:r>
              <a:rPr lang="pt-BR" sz="23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--all ou o git add .</a:t>
            </a:r>
            <a:endParaRPr sz="23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7" name="Google Shape;857;p103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58" name="Google Shape;858;p103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(diretório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59" name="Google Shape;859;p103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60" name="Google Shape;86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03"/>
          <p:cNvSpPr/>
          <p:nvPr/>
        </p:nvSpPr>
        <p:spPr>
          <a:xfrm>
            <a:off x="2686175" y="2607975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62" name="Google Shape;862;p103"/>
          <p:cNvPicPr preferRelativeResize="0"/>
          <p:nvPr/>
        </p:nvPicPr>
        <p:blipFill rotWithShape="1">
          <a:blip r:embed="rId3">
            <a:alphaModFix/>
          </a:blip>
          <a:srcRect b="35467" l="0" r="0" t="0"/>
          <a:stretch/>
        </p:blipFill>
        <p:spPr>
          <a:xfrm>
            <a:off x="3948125" y="2293750"/>
            <a:ext cx="1247775" cy="817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3" name="Google Shape;86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03"/>
          <p:cNvSpPr/>
          <p:nvPr/>
        </p:nvSpPr>
        <p:spPr>
          <a:xfrm>
            <a:off x="1441750" y="2286000"/>
            <a:ext cx="1247700" cy="81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103"/>
          <p:cNvPicPr preferRelativeResize="0"/>
          <p:nvPr/>
        </p:nvPicPr>
        <p:blipFill rotWithShape="1">
          <a:blip r:embed="rId3">
            <a:alphaModFix/>
          </a:blip>
          <a:srcRect b="0" l="0" r="0" t="70134"/>
          <a:stretch/>
        </p:blipFill>
        <p:spPr>
          <a:xfrm>
            <a:off x="6457825" y="2725025"/>
            <a:ext cx="1247775" cy="3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Adicionando todos arquivos: </a:t>
            </a: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--all</a:t>
            </a:r>
            <a:endParaRPr sz="26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71" name="Google Shape;871;p104"/>
          <p:cNvPicPr preferRelativeResize="0"/>
          <p:nvPr/>
        </p:nvPicPr>
        <p:blipFill rotWithShape="1">
          <a:blip r:embed="rId3">
            <a:alphaModFix/>
          </a:blip>
          <a:srcRect b="39156" l="0" r="3137" t="47976"/>
          <a:stretch/>
        </p:blipFill>
        <p:spPr>
          <a:xfrm>
            <a:off x="311700" y="1937446"/>
            <a:ext cx="8520599" cy="7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o status novamente: </a:t>
            </a: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</a:t>
            </a:r>
            <a:endParaRPr sz="26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77" name="Google Shape;877;p105"/>
          <p:cNvPicPr preferRelativeResize="0"/>
          <p:nvPr/>
        </p:nvPicPr>
        <p:blipFill rotWithShape="1">
          <a:blip r:embed="rId3">
            <a:alphaModFix/>
          </a:blip>
          <a:srcRect b="0" l="0" r="3137" t="59318"/>
          <a:stretch/>
        </p:blipFill>
        <p:spPr>
          <a:xfrm>
            <a:off x="311700" y="1885950"/>
            <a:ext cx="8520599" cy="22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Vamos adicionar a mensagem: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commit -m “Adicionando style”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3" name="Google Shape;883;p106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84" name="Google Shape;884;p106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(diretório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85" name="Google Shape;885;p106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86" name="Google Shape;88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06"/>
          <p:cNvSpPr/>
          <p:nvPr/>
        </p:nvSpPr>
        <p:spPr>
          <a:xfrm>
            <a:off x="2686175" y="2607975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88" name="Google Shape;888;p106"/>
          <p:cNvPicPr preferRelativeResize="0"/>
          <p:nvPr/>
        </p:nvPicPr>
        <p:blipFill rotWithShape="1">
          <a:blip r:embed="rId3">
            <a:alphaModFix/>
          </a:blip>
          <a:srcRect b="35467" l="0" r="0" t="0"/>
          <a:stretch/>
        </p:blipFill>
        <p:spPr>
          <a:xfrm>
            <a:off x="3948125" y="2293750"/>
            <a:ext cx="1247775" cy="817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9" name="Google Shape;889;p106"/>
          <p:cNvSpPr/>
          <p:nvPr/>
        </p:nvSpPr>
        <p:spPr>
          <a:xfrm>
            <a:off x="5195900" y="2607963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0" name="Google Shape;89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825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6300" y="3645525"/>
            <a:ext cx="893875" cy="8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06"/>
          <p:cNvSpPr/>
          <p:nvPr/>
        </p:nvSpPr>
        <p:spPr>
          <a:xfrm>
            <a:off x="1441750" y="2286000"/>
            <a:ext cx="1247700" cy="81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06"/>
          <p:cNvSpPr/>
          <p:nvPr/>
        </p:nvSpPr>
        <p:spPr>
          <a:xfrm>
            <a:off x="6470950" y="2286000"/>
            <a:ext cx="1247700" cy="817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Adicionando mensagem: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commit -m “Adicionando style”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00" name="Google Shape;900;p107"/>
          <p:cNvPicPr preferRelativeResize="0"/>
          <p:nvPr/>
        </p:nvPicPr>
        <p:blipFill rotWithShape="1">
          <a:blip r:embed="rId3">
            <a:alphaModFix/>
          </a:blip>
          <a:srcRect b="62027" l="0" r="3221" t="8568"/>
          <a:stretch/>
        </p:blipFill>
        <p:spPr>
          <a:xfrm>
            <a:off x="311700" y="1701500"/>
            <a:ext cx="8520600" cy="1647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8"/>
          <p:cNvSpPr/>
          <p:nvPr/>
        </p:nvSpPr>
        <p:spPr>
          <a:xfrm>
            <a:off x="335100" y="10170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Google Shape;906;p108"/>
          <p:cNvSpPr txBox="1"/>
          <p:nvPr/>
        </p:nvSpPr>
        <p:spPr>
          <a:xfrm>
            <a:off x="525850" y="976400"/>
            <a:ext cx="62574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COMO A GENTE VERIFICA FICOU O REGISTRO NO </a:t>
            </a:r>
            <a:r>
              <a:rPr b="1" i="0" lang="pt-BR" sz="3200" u="none" cap="none" strike="noStrike">
                <a:solidFill>
                  <a:srgbClr val="000000"/>
                </a:solidFill>
                <a:highlight>
                  <a:srgbClr val="B382BA"/>
                </a:highlight>
                <a:latin typeface="Rubik"/>
                <a:ea typeface="Rubik"/>
                <a:cs typeface="Rubik"/>
                <a:sym typeface="Rubik"/>
              </a:rPr>
              <a:t>GIT</a:t>
            </a:r>
            <a:r>
              <a:rPr b="1" i="0" lang="pt-BR" sz="3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? </a:t>
            </a:r>
            <a:endParaRPr b="0" i="0" sz="32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7" name="Google Shape;907;p108"/>
          <p:cNvSpPr txBox="1"/>
          <p:nvPr/>
        </p:nvSpPr>
        <p:spPr>
          <a:xfrm>
            <a:off x="4295575" y="2203800"/>
            <a:ext cx="44748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 o comando: </a:t>
            </a:r>
            <a:r>
              <a:rPr b="0" i="0" lang="pt-BR" sz="25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git log</a:t>
            </a:r>
            <a:endParaRPr b="0" i="0" sz="25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t/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como ficou o registro no Git: </a:t>
            </a:r>
            <a:r>
              <a:rPr lang="pt-BR" sz="2200">
                <a:solidFill>
                  <a:schemeClr val="lt1"/>
                </a:solidFill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log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13" name="Google Shape;913;p109"/>
          <p:cNvPicPr preferRelativeResize="0"/>
          <p:nvPr/>
        </p:nvPicPr>
        <p:blipFill rotWithShape="1">
          <a:blip r:embed="rId3">
            <a:alphaModFix/>
          </a:blip>
          <a:srcRect b="0" l="0" r="3333" t="35987"/>
          <a:stretch/>
        </p:blipFill>
        <p:spPr>
          <a:xfrm>
            <a:off x="311700" y="1224875"/>
            <a:ext cx="8520600" cy="35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438" y="1229725"/>
            <a:ext cx="6545124" cy="37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Seria como salvar a </a:t>
            </a:r>
            <a:r>
              <a:rPr lang="pt-BR" sz="22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segunda versão do seu arquivo</a:t>
            </a:r>
            <a:endParaRPr sz="22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0" name="Google Shape;920;p110"/>
          <p:cNvSpPr/>
          <p:nvPr/>
        </p:nvSpPr>
        <p:spPr>
          <a:xfrm>
            <a:off x="2762250" y="2402900"/>
            <a:ext cx="2217900" cy="18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 b="57493" l="0" r="0" t="0"/>
          <a:stretch/>
        </p:blipFill>
        <p:spPr>
          <a:xfrm>
            <a:off x="2932500" y="574682"/>
            <a:ext cx="3134048" cy="181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 txBox="1"/>
          <p:nvPr/>
        </p:nvSpPr>
        <p:spPr>
          <a:xfrm>
            <a:off x="7553912" y="574675"/>
            <a:ext cx="1082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50" y="1735048"/>
            <a:ext cx="7742649" cy="13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112"/>
          <p:cNvPicPr preferRelativeResize="0"/>
          <p:nvPr/>
        </p:nvPicPr>
        <p:blipFill rotWithShape="1">
          <a:blip r:embed="rId3">
            <a:alphaModFix/>
          </a:blip>
          <a:srcRect b="2696" l="2391" r="0" t="2705"/>
          <a:stretch/>
        </p:blipFill>
        <p:spPr>
          <a:xfrm>
            <a:off x="301325" y="1917675"/>
            <a:ext cx="8627926" cy="10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3"/>
          <p:cNvSpPr txBox="1"/>
          <p:nvPr>
            <p:ph type="title"/>
          </p:nvPr>
        </p:nvSpPr>
        <p:spPr>
          <a:xfrm>
            <a:off x="265500" y="623575"/>
            <a:ext cx="40452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936" name="Google Shape;936;p1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Versionamento 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directory; staging area; repository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init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commit -m "mensagem legal coerente e etc"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37" name="Google Shape;93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25" y="18714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82BA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Deixando seu projeto público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repositório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local</a:t>
            </a: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o repositório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remoto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53" name="Google Shape;95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200" y="1805006"/>
            <a:ext cx="5710900" cy="22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7"/>
          <p:cNvSpPr/>
          <p:nvPr/>
        </p:nvSpPr>
        <p:spPr>
          <a:xfrm>
            <a:off x="0" y="1175400"/>
            <a:ext cx="9144000" cy="39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Hospedagem de repositórios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60" name="Google Shape;96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8338" y="1314663"/>
            <a:ext cx="2987325" cy="27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17"/>
          <p:cNvPicPr preferRelativeResize="0"/>
          <p:nvPr/>
        </p:nvPicPr>
        <p:blipFill rotWithShape="1">
          <a:blip r:embed="rId4">
            <a:alphaModFix/>
          </a:blip>
          <a:srcRect b="30245" l="0" r="0" t="24873"/>
          <a:stretch/>
        </p:blipFill>
        <p:spPr>
          <a:xfrm>
            <a:off x="116250" y="1475600"/>
            <a:ext cx="3256525" cy="1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8700" y="3933675"/>
            <a:ext cx="39730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8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8" name="Google Shape;968;p118"/>
          <p:cNvSpPr txBox="1"/>
          <p:nvPr/>
        </p:nvSpPr>
        <p:spPr>
          <a:xfrm>
            <a:off x="-266025" y="171449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GIT LAB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19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4" name="Google Shape;974;p119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 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Lab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é um gerenciador de repositório de software similar ao 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Mas o 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GitLab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permite que os desenvolvedores armazenem o código em seus próprios servidores, ao invés de servidores de terceiros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20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0" name="Google Shape;980;p120"/>
          <p:cNvSpPr txBox="1"/>
          <p:nvPr/>
        </p:nvSpPr>
        <p:spPr>
          <a:xfrm>
            <a:off x="-266025" y="171449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BITBUCKET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5527" y="432886"/>
            <a:ext cx="3134048" cy="427773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2"/>
          <p:cNvSpPr txBox="1"/>
          <p:nvPr/>
        </p:nvSpPr>
        <p:spPr>
          <a:xfrm>
            <a:off x="7553912" y="574675"/>
            <a:ext cx="1082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21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6" name="Google Shape;986;p121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 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Bitbucket 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é um serviço de hospedagem de projetos  similar ao 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GitHub.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Bitbucket 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têm um serviço grátis e um comercial.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Escolhendo o site de hospedagem	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92" name="Google Shape;99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075" y="1105475"/>
            <a:ext cx="7812199" cy="36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920" y="1170125"/>
            <a:ext cx="67961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Criando um repositório remoto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9" name="Google Shape;999;p123"/>
          <p:cNvSpPr/>
          <p:nvPr/>
        </p:nvSpPr>
        <p:spPr>
          <a:xfrm>
            <a:off x="7725200" y="1874300"/>
            <a:ext cx="11832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Criando um repositório remoto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05" name="Google Shape;1005;p124"/>
          <p:cNvPicPr preferRelativeResize="0"/>
          <p:nvPr/>
        </p:nvPicPr>
        <p:blipFill rotWithShape="1">
          <a:blip r:embed="rId3">
            <a:alphaModFix/>
          </a:blip>
          <a:srcRect b="60952" l="71877" r="1536" t="9098"/>
          <a:stretch/>
        </p:blipFill>
        <p:spPr>
          <a:xfrm>
            <a:off x="2128013" y="1517750"/>
            <a:ext cx="4887975" cy="3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Criando um repositório remoto: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escolha o nome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1" name="Google Shape;1011;p125"/>
          <p:cNvPicPr preferRelativeResize="0"/>
          <p:nvPr/>
        </p:nvPicPr>
        <p:blipFill rotWithShape="1">
          <a:blip r:embed="rId3">
            <a:alphaModFix/>
          </a:blip>
          <a:srcRect b="0" l="0" r="0" t="10176"/>
          <a:stretch/>
        </p:blipFill>
        <p:spPr>
          <a:xfrm>
            <a:off x="635174" y="1216600"/>
            <a:ext cx="7873651" cy="37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Linkando o repositório remoto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7" name="Google Shape;1017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788" y="1170125"/>
            <a:ext cx="627242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26"/>
          <p:cNvSpPr/>
          <p:nvPr/>
        </p:nvSpPr>
        <p:spPr>
          <a:xfrm>
            <a:off x="5814650" y="4468025"/>
            <a:ext cx="11832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26"/>
          <p:cNvSpPr/>
          <p:nvPr/>
        </p:nvSpPr>
        <p:spPr>
          <a:xfrm>
            <a:off x="1734575" y="3199075"/>
            <a:ext cx="4011300" cy="50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26"/>
          <p:cNvSpPr txBox="1"/>
          <p:nvPr>
            <p:ph type="title"/>
          </p:nvPr>
        </p:nvSpPr>
        <p:spPr>
          <a:xfrm>
            <a:off x="5752425" y="3165625"/>
            <a:ext cx="267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Pacifico"/>
                <a:ea typeface="Pacifico"/>
                <a:cs typeface="Pacifico"/>
                <a:sym typeface="Pacifico"/>
              </a:rPr>
              <a:t>Já fizemos isso!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21" name="Google Shape;1021;p126"/>
          <p:cNvSpPr/>
          <p:nvPr/>
        </p:nvSpPr>
        <p:spPr>
          <a:xfrm>
            <a:off x="1734575" y="3662125"/>
            <a:ext cx="4011300" cy="32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26"/>
          <p:cNvSpPr/>
          <p:nvPr/>
        </p:nvSpPr>
        <p:spPr>
          <a:xfrm>
            <a:off x="1734575" y="4500325"/>
            <a:ext cx="4011300" cy="32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Voltando para 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Bash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 do repositório local para o repositório remoto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remote add origin https://github.com/&lt;seuLogin&gt;/&lt;seuRepo&gt;.git</a:t>
            </a:r>
            <a:endParaRPr sz="1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33" name="Google Shape;1033;p128"/>
          <p:cNvPicPr preferRelativeResize="0"/>
          <p:nvPr/>
        </p:nvPicPr>
        <p:blipFill rotWithShape="1">
          <a:blip r:embed="rId3">
            <a:alphaModFix/>
          </a:blip>
          <a:srcRect b="82040" l="0" r="3221" t="8021"/>
          <a:stretch/>
        </p:blipFill>
        <p:spPr>
          <a:xfrm>
            <a:off x="311700" y="1400375"/>
            <a:ext cx="8520599" cy="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128"/>
          <p:cNvPicPr preferRelativeResize="0"/>
          <p:nvPr/>
        </p:nvPicPr>
        <p:blipFill rotWithShape="1">
          <a:blip r:embed="rId3">
            <a:alphaModFix/>
          </a:blip>
          <a:srcRect b="66096" l="0" r="3221" t="15363"/>
          <a:stretch/>
        </p:blipFill>
        <p:spPr>
          <a:xfrm>
            <a:off x="311700" y="3536597"/>
            <a:ext cx="8520599" cy="11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28"/>
          <p:cNvSpPr txBox="1"/>
          <p:nvPr>
            <p:ph type="title"/>
          </p:nvPr>
        </p:nvSpPr>
        <p:spPr>
          <a:xfrm>
            <a:off x="311700" y="2654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o link do repositório remoto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remote -v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o status</a:t>
            </a:r>
            <a:endParaRPr sz="2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endParaRPr sz="2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41" name="Google Shape;1041;p129"/>
          <p:cNvPicPr preferRelativeResize="0"/>
          <p:nvPr/>
        </p:nvPicPr>
        <p:blipFill rotWithShape="1">
          <a:blip r:embed="rId3">
            <a:alphaModFix/>
          </a:blip>
          <a:srcRect b="50171" l="0" r="3221" t="32806"/>
          <a:stretch/>
        </p:blipFill>
        <p:spPr>
          <a:xfrm>
            <a:off x="311700" y="1581151"/>
            <a:ext cx="8520599" cy="10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Subindo do repositório </a:t>
            </a:r>
            <a:r>
              <a:rPr lang="pt-BR" sz="21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local</a:t>
            </a: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repositório </a:t>
            </a:r>
            <a:r>
              <a:rPr lang="pt-BR" sz="21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remoto</a:t>
            </a:r>
            <a:endParaRPr sz="21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push -u origin master</a:t>
            </a:r>
            <a:endParaRPr sz="21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47" name="Google Shape;1047;p130"/>
          <p:cNvPicPr preferRelativeResize="0"/>
          <p:nvPr/>
        </p:nvPicPr>
        <p:blipFill rotWithShape="1">
          <a:blip r:embed="rId3">
            <a:alphaModFix/>
          </a:blip>
          <a:srcRect b="7959" l="0" r="3221" t="49635"/>
          <a:stretch/>
        </p:blipFill>
        <p:spPr>
          <a:xfrm>
            <a:off x="311700" y="1644550"/>
            <a:ext cx="8520599" cy="26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/>
        </p:nvSpPr>
        <p:spPr>
          <a:xfrm>
            <a:off x="7553912" y="574675"/>
            <a:ext cx="1082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675" y="574675"/>
            <a:ext cx="7782660" cy="40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se os </a:t>
            </a:r>
            <a:r>
              <a:rPr lang="pt-BR" sz="20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arquivos estão no repositório remoto</a:t>
            </a:r>
            <a:endParaRPr sz="20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53" name="Google Shape;1053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557" y="1170125"/>
            <a:ext cx="63868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se os </a:t>
            </a:r>
            <a:r>
              <a:rPr lang="pt-BR" sz="20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arquivos estão no repositório remoto</a:t>
            </a:r>
            <a:endParaRPr sz="20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59" name="Google Shape;1059;p132"/>
          <p:cNvPicPr preferRelativeResize="0"/>
          <p:nvPr/>
        </p:nvPicPr>
        <p:blipFill rotWithShape="1">
          <a:blip r:embed="rId3">
            <a:alphaModFix/>
          </a:blip>
          <a:srcRect b="6225" l="0" r="0" t="13335"/>
          <a:stretch/>
        </p:blipFill>
        <p:spPr>
          <a:xfrm>
            <a:off x="437375" y="975725"/>
            <a:ext cx="8329402" cy="3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33"/>
          <p:cNvSpPr/>
          <p:nvPr/>
        </p:nvSpPr>
        <p:spPr>
          <a:xfrm>
            <a:off x="335100" y="2083875"/>
            <a:ext cx="6815700" cy="9897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5" name="Google Shape;1065;p133"/>
          <p:cNvSpPr txBox="1"/>
          <p:nvPr/>
        </p:nvSpPr>
        <p:spPr>
          <a:xfrm>
            <a:off x="543600" y="2160075"/>
            <a:ext cx="66072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7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QUEM CONSEGUIU LEVANTA A MÃO AQUI NO ZOOM!</a:t>
            </a:r>
            <a:endParaRPr b="1" i="0" sz="37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se os </a:t>
            </a:r>
            <a:r>
              <a:rPr lang="pt-BR" sz="20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commits no repositório remoto</a:t>
            </a:r>
            <a:endParaRPr sz="20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71" name="Google Shape;1071;p134"/>
          <p:cNvPicPr preferRelativeResize="0"/>
          <p:nvPr/>
        </p:nvPicPr>
        <p:blipFill rotWithShape="1">
          <a:blip r:embed="rId3">
            <a:alphaModFix/>
          </a:blip>
          <a:srcRect b="6950" l="0" r="0" t="13518"/>
          <a:stretch/>
        </p:blipFill>
        <p:spPr>
          <a:xfrm>
            <a:off x="662537" y="1184800"/>
            <a:ext cx="7818925" cy="34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225" y="522699"/>
            <a:ext cx="7985476" cy="42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36"/>
          <p:cNvSpPr/>
          <p:nvPr/>
        </p:nvSpPr>
        <p:spPr>
          <a:xfrm>
            <a:off x="335100" y="2083875"/>
            <a:ext cx="7561500" cy="7110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2" name="Google Shape;1082;p136"/>
          <p:cNvSpPr txBox="1"/>
          <p:nvPr/>
        </p:nvSpPr>
        <p:spPr>
          <a:xfrm>
            <a:off x="505200" y="2003850"/>
            <a:ext cx="813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PARABÉNS!!</a:t>
            </a:r>
            <a:b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O SEU PROJETO ESTÁ NO </a:t>
            </a:r>
            <a:r>
              <a:rPr b="1" i="0" lang="pt-BR" sz="3400" u="none" cap="none" strike="noStrike">
                <a:solidFill>
                  <a:srgbClr val="B382BA"/>
                </a:solidFill>
                <a:latin typeface="Rubik"/>
                <a:ea typeface="Rubik"/>
                <a:cs typeface="Rubik"/>
                <a:sym typeface="Rubik"/>
              </a:rPr>
              <a:t>GIT HUB</a:t>
            </a:r>
            <a:endParaRPr b="1" i="0" sz="34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45925"/>
            <a:ext cx="8839200" cy="454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38"/>
          <p:cNvSpPr txBox="1"/>
          <p:nvPr>
            <p:ph type="title"/>
          </p:nvPr>
        </p:nvSpPr>
        <p:spPr>
          <a:xfrm>
            <a:off x="265500" y="775975"/>
            <a:ext cx="40452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1093" name="Google Shape;1093;p1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Hospedagem de repositórios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remote add origin &lt;link&gt;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remote -v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push -u origin master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94" name="Google Shape;1094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25" y="18714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82BA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40"/>
          <p:cNvSpPr/>
          <p:nvPr/>
        </p:nvSpPr>
        <p:spPr>
          <a:xfrm>
            <a:off x="335100" y="2083875"/>
            <a:ext cx="7561500" cy="7110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5" name="Google Shape;1105;p140"/>
          <p:cNvSpPr txBox="1"/>
          <p:nvPr/>
        </p:nvSpPr>
        <p:spPr>
          <a:xfrm>
            <a:off x="505200" y="2003850"/>
            <a:ext cx="813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AGORA É SUA VEZ DE COLABORAR </a:t>
            </a:r>
            <a:endParaRPr b="1" i="0" sz="3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EM ALGUM PROJETO!</a:t>
            </a:r>
            <a:endParaRPr b="1" i="0" sz="34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/>
          <p:nvPr/>
        </p:nvSpPr>
        <p:spPr>
          <a:xfrm>
            <a:off x="7553912" y="574675"/>
            <a:ext cx="1082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625" y="535288"/>
            <a:ext cx="7240755" cy="40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1"/>
          <p:cNvSpPr/>
          <p:nvPr/>
        </p:nvSpPr>
        <p:spPr>
          <a:xfrm>
            <a:off x="335100" y="2083875"/>
            <a:ext cx="7561500" cy="7110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1" name="Google Shape;1111;p141"/>
          <p:cNvSpPr txBox="1"/>
          <p:nvPr/>
        </p:nvSpPr>
        <p:spPr>
          <a:xfrm>
            <a:off x="505200" y="2003850"/>
            <a:ext cx="813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PRESTE ATENÇÃO PARA FAZER SOZINHA EM CASA</a:t>
            </a:r>
            <a:endParaRPr b="1" i="0" sz="34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Fluxo de uma colaboradora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Repositório do projeto já existe...</a:t>
            </a:r>
            <a:endParaRPr sz="26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Então já tem .git também!</a:t>
            </a:r>
            <a:endParaRPr sz="26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22" name="Google Shape;1122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6000" y="1512000"/>
            <a:ext cx="4392000" cy="32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4463" y="1409350"/>
            <a:ext cx="4775075" cy="35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075" y="618825"/>
            <a:ext cx="3180050" cy="3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850" y="1832025"/>
            <a:ext cx="1222400" cy="11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Baixando o projeto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31" name="Google Shape;1131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975" y="1832025"/>
            <a:ext cx="849925" cy="8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2" name="Google Shape;1132;p144"/>
          <p:cNvCxnSpPr>
            <a:stCxn id="1133" idx="2"/>
            <a:endCxn id="1134" idx="1"/>
          </p:cNvCxnSpPr>
          <p:nvPr/>
        </p:nvCxnSpPr>
        <p:spPr>
          <a:xfrm flipH="1" rot="-5400000">
            <a:off x="3187350" y="1233651"/>
            <a:ext cx="1356300" cy="41955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33" name="Google Shape;1133;p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4475" y="24417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44"/>
          <p:cNvSpPr txBox="1"/>
          <p:nvPr/>
        </p:nvSpPr>
        <p:spPr>
          <a:xfrm>
            <a:off x="5237025" y="4316550"/>
            <a:ext cx="357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Clonando no seu github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34" name="Google Shape;1134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3375" y="35846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8875" y="4194376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44"/>
          <p:cNvSpPr txBox="1"/>
          <p:nvPr/>
        </p:nvSpPr>
        <p:spPr>
          <a:xfrm>
            <a:off x="3515375" y="2837925"/>
            <a:ext cx="4382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fork https://…/….git</a:t>
            </a:r>
            <a:endParaRPr b="0" i="0" sz="18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Indo até o projeto e copiando o link do repositório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https://github.com/thielenunes/instagraminho-reprograma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44" name="Google Shape;1144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200" y="1315600"/>
            <a:ext cx="5892678" cy="3312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45"/>
          <p:cNvSpPr/>
          <p:nvPr/>
        </p:nvSpPr>
        <p:spPr>
          <a:xfrm>
            <a:off x="6010425" y="1902050"/>
            <a:ext cx="5691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Indo até o projeto e copiando o link do repositório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https://github.com/thielenunes/instagraminho-reprograma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51" name="Google Shape;115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825" y="1549975"/>
            <a:ext cx="6425052" cy="30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46"/>
          <p:cNvSpPr/>
          <p:nvPr/>
        </p:nvSpPr>
        <p:spPr>
          <a:xfrm>
            <a:off x="4888200" y="3076200"/>
            <a:ext cx="5691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075" y="618825"/>
            <a:ext cx="3180050" cy="3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850" y="1832025"/>
            <a:ext cx="1222400" cy="11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Baixando o projeto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60" name="Google Shape;1160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975" y="1832025"/>
            <a:ext cx="849925" cy="8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1" name="Google Shape;1161;p147"/>
          <p:cNvCxnSpPr>
            <a:stCxn id="1162" idx="2"/>
            <a:endCxn id="1163" idx="1"/>
          </p:cNvCxnSpPr>
          <p:nvPr/>
        </p:nvCxnSpPr>
        <p:spPr>
          <a:xfrm flipH="1" rot="-5400000">
            <a:off x="3187350" y="1233651"/>
            <a:ext cx="1356300" cy="41955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62" name="Google Shape;1162;p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4475" y="24417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47"/>
          <p:cNvSpPr txBox="1"/>
          <p:nvPr/>
        </p:nvSpPr>
        <p:spPr>
          <a:xfrm>
            <a:off x="4779825" y="4434550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Clonando a sua versão do projeto na sua máquina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63" name="Google Shape;1163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3375" y="35846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8875" y="4194376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47"/>
          <p:cNvSpPr txBox="1"/>
          <p:nvPr/>
        </p:nvSpPr>
        <p:spPr>
          <a:xfrm>
            <a:off x="3515375" y="2837925"/>
            <a:ext cx="4382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clone https://…/….git</a:t>
            </a:r>
            <a:endParaRPr b="0" i="0" sz="18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Indo até o projeto e copiando o link do repositório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https://github.com/thielenunes/instagraminho-reprograma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73" name="Google Shape;1173;p148"/>
          <p:cNvPicPr preferRelativeResize="0"/>
          <p:nvPr/>
        </p:nvPicPr>
        <p:blipFill rotWithShape="1">
          <a:blip r:embed="rId3">
            <a:alphaModFix/>
          </a:blip>
          <a:srcRect b="7501" l="0" r="0" t="13694"/>
          <a:stretch/>
        </p:blipFill>
        <p:spPr>
          <a:xfrm>
            <a:off x="853400" y="1456625"/>
            <a:ext cx="7589600" cy="335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48"/>
          <p:cNvSpPr/>
          <p:nvPr/>
        </p:nvSpPr>
        <p:spPr>
          <a:xfrm>
            <a:off x="6197475" y="2475725"/>
            <a:ext cx="5691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920" y="1017725"/>
            <a:ext cx="67961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Abrindo o </a:t>
            </a:r>
            <a:r>
              <a:rPr b="1" lang="pt-BR" sz="1900">
                <a:solidFill>
                  <a:srgbClr val="000000"/>
                </a:solidFill>
                <a:highlight>
                  <a:srgbClr val="B382BA"/>
                </a:highlight>
                <a:latin typeface="Montserrat"/>
                <a:ea typeface="Montserrat"/>
                <a:cs typeface="Montserrat"/>
                <a:sym typeface="Montserrat"/>
              </a:rPr>
              <a:t>Git Bash </a:t>
            </a:r>
            <a:r>
              <a:rPr lang="pt-BR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onde você quer colocar esse projeto</a:t>
            </a:r>
            <a:endParaRPr sz="1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1" name="Google Shape;1181;p149"/>
          <p:cNvSpPr/>
          <p:nvPr/>
        </p:nvSpPr>
        <p:spPr>
          <a:xfrm>
            <a:off x="4993125" y="3437525"/>
            <a:ext cx="9534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Clonando um repositório remoto para sua máquina</a:t>
            </a:r>
            <a:endParaRPr sz="27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7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https://github.com/thielenunes/instagraminho-reprograma</a:t>
            </a:r>
            <a:endParaRPr sz="17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87" name="Google Shape;1187;p150"/>
          <p:cNvPicPr preferRelativeResize="0"/>
          <p:nvPr/>
        </p:nvPicPr>
        <p:blipFill rotWithShape="1">
          <a:blip r:embed="rId3">
            <a:alphaModFix/>
          </a:blip>
          <a:srcRect b="50550" l="30754" r="28672" t="33032"/>
          <a:stretch/>
        </p:blipFill>
        <p:spPr>
          <a:xfrm>
            <a:off x="794500" y="2097800"/>
            <a:ext cx="7758275" cy="176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Significado de cada arquivo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7" name="Google Shape;267;p15"/>
          <p:cNvPicPr preferRelativeResize="0"/>
          <p:nvPr/>
        </p:nvPicPr>
        <p:blipFill rotWithShape="1">
          <a:blip r:embed="rId3">
            <a:alphaModFix/>
          </a:blip>
          <a:srcRect b="0" l="65058" r="0" t="0"/>
          <a:stretch/>
        </p:blipFill>
        <p:spPr>
          <a:xfrm>
            <a:off x="5967062" y="1949407"/>
            <a:ext cx="2094101" cy="255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 rotWithShape="1">
          <a:blip r:embed="rId3">
            <a:alphaModFix/>
          </a:blip>
          <a:srcRect b="0" l="34304" r="34887" t="0"/>
          <a:stretch/>
        </p:blipFill>
        <p:spPr>
          <a:xfrm>
            <a:off x="3644425" y="1949400"/>
            <a:ext cx="1846400" cy="25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 rotWithShape="1">
          <a:blip r:embed="rId3">
            <a:alphaModFix/>
          </a:blip>
          <a:srcRect b="0" l="0" r="65737" t="0"/>
          <a:stretch/>
        </p:blipFill>
        <p:spPr>
          <a:xfrm>
            <a:off x="1114723" y="1949400"/>
            <a:ext cx="2053424" cy="25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5"/>
          <p:cNvSpPr/>
          <p:nvPr/>
        </p:nvSpPr>
        <p:spPr>
          <a:xfrm>
            <a:off x="5852329" y="1639655"/>
            <a:ext cx="2294100" cy="3027000"/>
          </a:xfrm>
          <a:prstGeom prst="roundRect">
            <a:avLst>
              <a:gd fmla="val 5570" name="adj"/>
            </a:avLst>
          </a:prstGeom>
          <a:noFill/>
          <a:ln cap="flat" cmpd="sng" w="9525">
            <a:solidFill>
              <a:srgbClr val="B38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3420560" y="1639655"/>
            <a:ext cx="2294100" cy="3027000"/>
          </a:xfrm>
          <a:prstGeom prst="roundRect">
            <a:avLst>
              <a:gd fmla="val 5570" name="adj"/>
            </a:avLst>
          </a:prstGeom>
          <a:noFill/>
          <a:ln cap="flat" cmpd="sng" w="9525">
            <a:solidFill>
              <a:srgbClr val="B38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988825" y="1639655"/>
            <a:ext cx="2294100" cy="3027000"/>
          </a:xfrm>
          <a:prstGeom prst="roundRect">
            <a:avLst>
              <a:gd fmla="val 5570" name="adj"/>
            </a:avLst>
          </a:prstGeom>
          <a:noFill/>
          <a:ln cap="flat" cmpd="sng" w="9525">
            <a:solidFill>
              <a:srgbClr val="B38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2014834" y="1581899"/>
            <a:ext cx="67361" cy="251014"/>
          </a:xfrm>
          <a:custGeom>
            <a:rect b="b" l="l" r="r" t="t"/>
            <a:pathLst>
              <a:path extrusionOk="0" h="16765" w="4499">
                <a:moveTo>
                  <a:pt x="4479" y="1"/>
                </a:moveTo>
                <a:lnTo>
                  <a:pt x="3995" y="148"/>
                </a:lnTo>
                <a:cubicBezTo>
                  <a:pt x="3533" y="274"/>
                  <a:pt x="3217" y="715"/>
                  <a:pt x="3217" y="1199"/>
                </a:cubicBezTo>
                <a:lnTo>
                  <a:pt x="3217" y="12867"/>
                </a:lnTo>
                <a:cubicBezTo>
                  <a:pt x="3217" y="14760"/>
                  <a:pt x="1872" y="16379"/>
                  <a:pt x="1" y="16715"/>
                </a:cubicBezTo>
                <a:cubicBezTo>
                  <a:pt x="208" y="16748"/>
                  <a:pt x="413" y="16764"/>
                  <a:pt x="615" y="16764"/>
                </a:cubicBezTo>
                <a:cubicBezTo>
                  <a:pt x="2716" y="16764"/>
                  <a:pt x="4498" y="15034"/>
                  <a:pt x="4479" y="12867"/>
                </a:cubicBezTo>
                <a:lnTo>
                  <a:pt x="44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1845924" y="1369488"/>
            <a:ext cx="579900" cy="57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B38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6709437" y="1369488"/>
            <a:ext cx="579900" cy="57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B38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4263688" y="1369488"/>
            <a:ext cx="579900" cy="57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B38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4426298" y="1779167"/>
            <a:ext cx="41264" cy="41579"/>
          </a:xfrm>
          <a:custGeom>
            <a:rect b="b" l="l" r="r" t="t"/>
            <a:pathLst>
              <a:path extrusionOk="0" h="2777" w="2756">
                <a:moveTo>
                  <a:pt x="527" y="1"/>
                </a:moveTo>
                <a:lnTo>
                  <a:pt x="1" y="548"/>
                </a:lnTo>
                <a:lnTo>
                  <a:pt x="2230" y="2776"/>
                </a:lnTo>
                <a:lnTo>
                  <a:pt x="2755" y="2251"/>
                </a:lnTo>
                <a:lnTo>
                  <a:pt x="5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4463759" y="1775079"/>
            <a:ext cx="24570" cy="24570"/>
          </a:xfrm>
          <a:custGeom>
            <a:rect b="b" l="l" r="r" t="t"/>
            <a:pathLst>
              <a:path extrusionOk="0" h="1641" w="1641">
                <a:moveTo>
                  <a:pt x="526" y="1"/>
                </a:moveTo>
                <a:lnTo>
                  <a:pt x="1" y="526"/>
                </a:lnTo>
                <a:lnTo>
                  <a:pt x="1115" y="1640"/>
                </a:lnTo>
                <a:lnTo>
                  <a:pt x="1641" y="1115"/>
                </a:lnTo>
                <a:lnTo>
                  <a:pt x="5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15"/>
          <p:cNvPicPr preferRelativeResize="0"/>
          <p:nvPr/>
        </p:nvPicPr>
        <p:blipFill rotWithShape="1">
          <a:blip r:embed="rId4">
            <a:alphaModFix/>
          </a:blip>
          <a:srcRect b="0" l="34998" r="34790" t="0"/>
          <a:stretch/>
        </p:blipFill>
        <p:spPr>
          <a:xfrm>
            <a:off x="6811638" y="1420350"/>
            <a:ext cx="381398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 rotWithShape="1">
          <a:blip r:embed="rId4">
            <a:alphaModFix/>
          </a:blip>
          <a:srcRect b="0" l="0" r="65114" t="0"/>
          <a:stretch/>
        </p:blipFill>
        <p:spPr>
          <a:xfrm>
            <a:off x="1927817" y="1420350"/>
            <a:ext cx="440401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5"/>
          <p:cNvPicPr preferRelativeResize="0"/>
          <p:nvPr/>
        </p:nvPicPr>
        <p:blipFill rotWithShape="1">
          <a:blip r:embed="rId4">
            <a:alphaModFix/>
          </a:blip>
          <a:srcRect b="0" l="67925" r="0" t="0"/>
          <a:stretch/>
        </p:blipFill>
        <p:spPr>
          <a:xfrm>
            <a:off x="4357533" y="1420350"/>
            <a:ext cx="404930" cy="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5"/>
          <p:cNvSpPr txBox="1"/>
          <p:nvPr/>
        </p:nvSpPr>
        <p:spPr>
          <a:xfrm>
            <a:off x="7553912" y="498475"/>
            <a:ext cx="1082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Entrando no repositório local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cd Intagraminho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93" name="Google Shape;1193;p151"/>
          <p:cNvPicPr preferRelativeResize="0"/>
          <p:nvPr/>
        </p:nvPicPr>
        <p:blipFill rotWithShape="1">
          <a:blip r:embed="rId3">
            <a:alphaModFix/>
          </a:blip>
          <a:srcRect b="39968" l="31032" r="27652" t="47627"/>
          <a:stretch/>
        </p:blipFill>
        <p:spPr>
          <a:xfrm>
            <a:off x="829375" y="2230250"/>
            <a:ext cx="8224451" cy="13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Vamos verificar quantas branch’s temos:</a:t>
            </a:r>
            <a:endParaRPr sz="26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branch -a</a:t>
            </a:r>
            <a:endParaRPr sz="26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99" name="Google Shape;1199;p152"/>
          <p:cNvPicPr preferRelativeResize="0"/>
          <p:nvPr/>
        </p:nvPicPr>
        <p:blipFill rotWithShape="1">
          <a:blip r:embed="rId3">
            <a:alphaModFix/>
          </a:blip>
          <a:srcRect b="44681" l="30754" r="28057" t="40330"/>
          <a:stretch/>
        </p:blipFill>
        <p:spPr>
          <a:xfrm>
            <a:off x="508775" y="1679650"/>
            <a:ext cx="8285274" cy="16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53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5" name="Google Shape;1205;p153"/>
          <p:cNvSpPr txBox="1"/>
          <p:nvPr/>
        </p:nvSpPr>
        <p:spPr>
          <a:xfrm>
            <a:off x="-266025" y="171449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BRANCHS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54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1" name="Google Shape;1211;p154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5F5F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As Branchs são ramificações do 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5F5F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são um indicadoras de suas mudanças. </a:t>
            </a:r>
            <a:endParaRPr b="0" i="0" sz="1800" u="none" cap="none" strike="noStrike">
              <a:solidFill>
                <a:schemeClr val="dk1"/>
              </a:solidFill>
              <a:highlight>
                <a:srgbClr val="F5F5F5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5F5F5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5F5F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Quando você quiser adicionar um novo recurso ou corrigir um bug—</a:t>
            </a:r>
            <a:r>
              <a:rPr b="1" i="0" lang="pt-BR" sz="1800" u="none" cap="none" strike="noStrike">
                <a:solidFill>
                  <a:srgbClr val="B382BA"/>
                </a:solidFill>
                <a:highlight>
                  <a:srgbClr val="F5F5F5"/>
                </a:highlight>
                <a:latin typeface="Montserrat"/>
                <a:ea typeface="Montserrat"/>
                <a:cs typeface="Montserrat"/>
                <a:sym typeface="Montserrat"/>
              </a:rPr>
              <a:t>não importa o tamanho, grande ou pequeno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5F5F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—basta criar uma nova ramificação para encapsular as mudanças. </a:t>
            </a:r>
            <a:endParaRPr b="0" i="0" sz="1800" u="none" cap="none" strike="noStrike">
              <a:solidFill>
                <a:schemeClr val="dk1"/>
              </a:solidFill>
              <a:highlight>
                <a:srgbClr val="F5F5F5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650" y="1185863"/>
            <a:ext cx="483870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1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MAIN</a:t>
            </a:r>
            <a:endParaRPr sz="21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Adicionar minha branch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925" y="1251400"/>
            <a:ext cx="3474950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Criando uma “cópia” do projeto para então alterá-lo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29" name="Google Shape;1229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57"/>
          <p:cNvSpPr txBox="1"/>
          <p:nvPr/>
        </p:nvSpPr>
        <p:spPr>
          <a:xfrm>
            <a:off x="5764525" y="4316550"/>
            <a:ext cx="30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Criando branch</a:t>
            </a:r>
            <a:endParaRPr b="0" i="0" sz="2400" u="none" cap="none" strike="noStrike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231" name="Google Shape;1231;p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500" y="2067400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89000" y="2677151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8900" y="2067400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4400" y="2677151"/>
            <a:ext cx="506550" cy="21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5" name="Google Shape;1235;p157"/>
          <p:cNvCxnSpPr>
            <a:stCxn id="1231" idx="0"/>
            <a:endCxn id="1233" idx="0"/>
          </p:cNvCxnSpPr>
          <p:nvPr/>
        </p:nvCxnSpPr>
        <p:spPr>
          <a:xfrm flipH="1" rot="-5400000">
            <a:off x="4185863" y="1420000"/>
            <a:ext cx="600" cy="1295400"/>
          </a:xfrm>
          <a:prstGeom prst="curvedConnector3">
            <a:avLst>
              <a:gd fmla="val -396875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6" name="Google Shape;1236;p157"/>
          <p:cNvSpPr txBox="1"/>
          <p:nvPr/>
        </p:nvSpPr>
        <p:spPr>
          <a:xfrm>
            <a:off x="269250" y="2247050"/>
            <a:ext cx="2463300" cy="85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0000"/>
                </a:solidFill>
                <a:latin typeface="Arvo"/>
                <a:ea typeface="Arvo"/>
                <a:cs typeface="Arvo"/>
                <a:sym typeface="Arvo"/>
              </a:rPr>
              <a:t>Não mexo no projeto na branch master!</a:t>
            </a:r>
            <a:endParaRPr b="0" i="0" sz="1400" u="none" cap="none" strike="noStrike">
              <a:solidFill>
                <a:srgbClr val="FF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237" name="Google Shape;1237;p157"/>
          <p:cNvSpPr txBox="1"/>
          <p:nvPr/>
        </p:nvSpPr>
        <p:spPr>
          <a:xfrm>
            <a:off x="5679450" y="2247050"/>
            <a:ext cx="2463300" cy="85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FF00"/>
                </a:solidFill>
                <a:latin typeface="Arvo"/>
                <a:ea typeface="Arvo"/>
                <a:cs typeface="Arvo"/>
                <a:sym typeface="Arvo"/>
              </a:rPr>
              <a:t>Altero o projeto que está na branch nova</a:t>
            </a:r>
            <a:endParaRPr b="0" i="0" sz="1400" u="none" cap="none" strike="noStrike">
              <a:solidFill>
                <a:srgbClr val="00FF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238" name="Google Shape;1238;p1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95800" y="2307700"/>
            <a:ext cx="33805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57"/>
          <p:cNvSpPr txBox="1"/>
          <p:nvPr/>
        </p:nvSpPr>
        <p:spPr>
          <a:xfrm>
            <a:off x="3189700" y="941525"/>
            <a:ext cx="4382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checkout -b novaBranch</a:t>
            </a:r>
            <a:endParaRPr b="0" i="0" sz="18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725" y="3685975"/>
            <a:ext cx="7706524" cy="12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Mudando de branch: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checkout -b ex-aula-lydia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6" name="Google Shape;1246;p158"/>
          <p:cNvSpPr txBox="1"/>
          <p:nvPr>
            <p:ph type="title"/>
          </p:nvPr>
        </p:nvSpPr>
        <p:spPr>
          <a:xfrm>
            <a:off x="311700" y="273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Checando em que branch estamos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branch -a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7" name="Google Shape;1247;p158"/>
          <p:cNvSpPr/>
          <p:nvPr/>
        </p:nvSpPr>
        <p:spPr>
          <a:xfrm>
            <a:off x="8600600" y="3742275"/>
            <a:ext cx="421500" cy="192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158"/>
          <p:cNvSpPr/>
          <p:nvPr/>
        </p:nvSpPr>
        <p:spPr>
          <a:xfrm>
            <a:off x="6878075" y="3685975"/>
            <a:ext cx="1662300" cy="3252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9" name="Google Shape;1249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075" y="1538050"/>
            <a:ext cx="7153374" cy="6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Entrar no VSCode: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code 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55" name="Google Shape;1255;p159"/>
          <p:cNvPicPr preferRelativeResize="0"/>
          <p:nvPr/>
        </p:nvPicPr>
        <p:blipFill rotWithShape="1">
          <a:blip r:embed="rId3">
            <a:alphaModFix/>
          </a:blip>
          <a:srcRect b="7132" l="15075" r="10948" t="4033"/>
          <a:stretch/>
        </p:blipFill>
        <p:spPr>
          <a:xfrm>
            <a:off x="2202375" y="1352075"/>
            <a:ext cx="5031974" cy="33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Vamos alterar o site da pasta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Instagraminho-reprograma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498475"/>
            <a:ext cx="5750225" cy="44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6"/>
          <p:cNvSpPr txBox="1"/>
          <p:nvPr/>
        </p:nvSpPr>
        <p:spPr>
          <a:xfrm>
            <a:off x="7553912" y="498475"/>
            <a:ext cx="1082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está o index.html da pasta Instagraminho:</a:t>
            </a:r>
            <a:endParaRPr sz="1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66" name="Google Shape;1266;p161"/>
          <p:cNvPicPr preferRelativeResize="0"/>
          <p:nvPr/>
        </p:nvPicPr>
        <p:blipFill rotWithShape="1">
          <a:blip r:embed="rId3">
            <a:alphaModFix/>
          </a:blip>
          <a:srcRect b="6225" l="0" r="0" t="8956"/>
          <a:stretch/>
        </p:blipFill>
        <p:spPr>
          <a:xfrm>
            <a:off x="1170850" y="1066325"/>
            <a:ext cx="6802301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VSCode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2" name="Google Shape;1272;p162"/>
          <p:cNvPicPr preferRelativeResize="0"/>
          <p:nvPr/>
        </p:nvPicPr>
        <p:blipFill rotWithShape="1">
          <a:blip r:embed="rId3">
            <a:alphaModFix/>
          </a:blip>
          <a:srcRect b="5859" l="0" r="27874" t="29022"/>
          <a:stretch/>
        </p:blipFill>
        <p:spPr>
          <a:xfrm>
            <a:off x="1561575" y="1141400"/>
            <a:ext cx="4906125" cy="24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62"/>
          <p:cNvSpPr/>
          <p:nvPr/>
        </p:nvSpPr>
        <p:spPr>
          <a:xfrm>
            <a:off x="1388900" y="3392525"/>
            <a:ext cx="1023900" cy="3132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Alterar o código onde deixamos o nome, adicionar o seu 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9" name="Google Shape;1279;p163"/>
          <p:cNvPicPr preferRelativeResize="0"/>
          <p:nvPr/>
        </p:nvPicPr>
        <p:blipFill rotWithShape="1">
          <a:blip r:embed="rId3">
            <a:alphaModFix/>
          </a:blip>
          <a:srcRect b="9900" l="0" r="0" t="0"/>
          <a:stretch/>
        </p:blipFill>
        <p:spPr>
          <a:xfrm>
            <a:off x="1239150" y="1178025"/>
            <a:ext cx="6802301" cy="34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63"/>
          <p:cNvSpPr/>
          <p:nvPr/>
        </p:nvSpPr>
        <p:spPr>
          <a:xfrm>
            <a:off x="4348125" y="3679025"/>
            <a:ext cx="1662300" cy="3252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63"/>
          <p:cNvSpPr/>
          <p:nvPr/>
        </p:nvSpPr>
        <p:spPr>
          <a:xfrm>
            <a:off x="6091575" y="3745325"/>
            <a:ext cx="421500" cy="192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Visualizando a alteração no site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87" name="Google Shape;1287;p164"/>
          <p:cNvPicPr preferRelativeResize="0"/>
          <p:nvPr/>
        </p:nvPicPr>
        <p:blipFill rotWithShape="1">
          <a:blip r:embed="rId3">
            <a:alphaModFix/>
          </a:blip>
          <a:srcRect b="13745" l="12958" r="7142" t="10432"/>
          <a:stretch/>
        </p:blipFill>
        <p:spPr>
          <a:xfrm>
            <a:off x="1149975" y="1163900"/>
            <a:ext cx="6288326" cy="33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64"/>
          <p:cNvSpPr/>
          <p:nvPr/>
        </p:nvSpPr>
        <p:spPr>
          <a:xfrm>
            <a:off x="4691850" y="3136275"/>
            <a:ext cx="953400" cy="534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alterações no VSCode: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94" name="Google Shape;1294;p165"/>
          <p:cNvPicPr preferRelativeResize="0"/>
          <p:nvPr/>
        </p:nvPicPr>
        <p:blipFill rotWithShape="1">
          <a:blip r:embed="rId3">
            <a:alphaModFix/>
          </a:blip>
          <a:srcRect b="6040" l="0" r="0" t="0"/>
          <a:stretch/>
        </p:blipFill>
        <p:spPr>
          <a:xfrm>
            <a:off x="1266375" y="1163150"/>
            <a:ext cx="6802301" cy="35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65"/>
          <p:cNvSpPr/>
          <p:nvPr/>
        </p:nvSpPr>
        <p:spPr>
          <a:xfrm>
            <a:off x="646275" y="1827025"/>
            <a:ext cx="7107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65"/>
          <p:cNvSpPr/>
          <p:nvPr/>
        </p:nvSpPr>
        <p:spPr>
          <a:xfrm>
            <a:off x="2004400" y="2962125"/>
            <a:ext cx="7107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alterações no Git Bash: </a:t>
            </a: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diff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02" name="Google Shape;1302;p166"/>
          <p:cNvPicPr preferRelativeResize="0"/>
          <p:nvPr/>
        </p:nvPicPr>
        <p:blipFill rotWithShape="1">
          <a:blip r:embed="rId3">
            <a:alphaModFix/>
          </a:blip>
          <a:srcRect b="38696" l="31226" r="14225" t="13788"/>
          <a:stretch/>
        </p:blipFill>
        <p:spPr>
          <a:xfrm>
            <a:off x="1519660" y="1408025"/>
            <a:ext cx="5650237" cy="27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66"/>
          <p:cNvSpPr/>
          <p:nvPr/>
        </p:nvSpPr>
        <p:spPr>
          <a:xfrm>
            <a:off x="5287250" y="3067200"/>
            <a:ext cx="1578000" cy="77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status no Git Bash: </a:t>
            </a: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</a:t>
            </a:r>
            <a:endParaRPr sz="26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09" name="Google Shape;1309;p167"/>
          <p:cNvPicPr preferRelativeResize="0"/>
          <p:nvPr/>
        </p:nvPicPr>
        <p:blipFill rotWithShape="1">
          <a:blip r:embed="rId3">
            <a:alphaModFix/>
          </a:blip>
          <a:srcRect b="39244" l="31468" r="16379" t="13694"/>
          <a:stretch/>
        </p:blipFill>
        <p:spPr>
          <a:xfrm>
            <a:off x="1268475" y="1094200"/>
            <a:ext cx="6916250" cy="35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Fazer commit no repositório local da sua branch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5" name="Google Shape;1315;p168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16" name="Google Shape;1316;p168"/>
          <p:cNvSpPr/>
          <p:nvPr/>
        </p:nvSpPr>
        <p:spPr>
          <a:xfrm>
            <a:off x="425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(diretório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17" name="Google Shape;1317;p168"/>
          <p:cNvSpPr/>
          <p:nvPr/>
        </p:nvSpPr>
        <p:spPr>
          <a:xfrm>
            <a:off x="6664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18" name="Google Shape;1318;p168"/>
          <p:cNvSpPr/>
          <p:nvPr/>
        </p:nvSpPr>
        <p:spPr>
          <a:xfrm>
            <a:off x="2111925" y="2391050"/>
            <a:ext cx="1722600" cy="9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git add --all</a:t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19" name="Google Shape;1319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4100" y="3074252"/>
            <a:ext cx="2054400" cy="12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68"/>
          <p:cNvSpPr/>
          <p:nvPr/>
        </p:nvSpPr>
        <p:spPr>
          <a:xfrm>
            <a:off x="5528450" y="2391050"/>
            <a:ext cx="1457400" cy="9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git commit</a:t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21" name="Google Shape;1321;p168"/>
          <p:cNvPicPr preferRelativeResize="0"/>
          <p:nvPr/>
        </p:nvPicPr>
        <p:blipFill rotWithShape="1">
          <a:blip r:embed="rId4">
            <a:alphaModFix/>
          </a:blip>
          <a:srcRect b="0" l="0" r="0" t="65005"/>
          <a:stretch/>
        </p:blipFill>
        <p:spPr>
          <a:xfrm>
            <a:off x="3948125" y="2660075"/>
            <a:ext cx="1247775" cy="443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2" name="Google Shape;1322;p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68"/>
          <p:cNvPicPr preferRelativeResize="0"/>
          <p:nvPr/>
        </p:nvPicPr>
        <p:blipFill rotWithShape="1">
          <a:blip r:embed="rId4">
            <a:alphaModFix/>
          </a:blip>
          <a:srcRect b="0" l="0" r="0" t="65005"/>
          <a:stretch/>
        </p:blipFill>
        <p:spPr>
          <a:xfrm>
            <a:off x="823925" y="2660075"/>
            <a:ext cx="1247775" cy="44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4" name="Google Shape;1324;p168"/>
          <p:cNvPicPr preferRelativeResize="0"/>
          <p:nvPr/>
        </p:nvPicPr>
        <p:blipFill rotWithShape="1">
          <a:blip r:embed="rId4">
            <a:alphaModFix/>
          </a:blip>
          <a:srcRect b="0" l="0" r="0" t="65005"/>
          <a:stretch/>
        </p:blipFill>
        <p:spPr>
          <a:xfrm>
            <a:off x="6996125" y="2660075"/>
            <a:ext cx="1247775" cy="443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125" y="1251400"/>
            <a:ext cx="3474950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Salvando alterações na branch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31" name="Google Shape;1331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69"/>
          <p:cNvSpPr txBox="1"/>
          <p:nvPr/>
        </p:nvSpPr>
        <p:spPr>
          <a:xfrm>
            <a:off x="5764525" y="4316550"/>
            <a:ext cx="30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333" name="Google Shape;1333;p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7700" y="2067400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3200" y="2677151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3100" y="2067400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8600" y="2677151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0100" y="23331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69"/>
          <p:cNvPicPr preferRelativeResize="0"/>
          <p:nvPr/>
        </p:nvPicPr>
        <p:blipFill rotWithShape="1">
          <a:blip r:embed="rId8">
            <a:alphaModFix/>
          </a:blip>
          <a:srcRect b="0" l="0" r="0" t="14434"/>
          <a:stretch/>
        </p:blipFill>
        <p:spPr>
          <a:xfrm>
            <a:off x="5829125" y="1750141"/>
            <a:ext cx="3072825" cy="1484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9" name="Google Shape;1339;p169"/>
          <p:cNvCxnSpPr>
            <a:stCxn id="1338" idx="0"/>
            <a:endCxn id="1335" idx="3"/>
          </p:cNvCxnSpPr>
          <p:nvPr/>
        </p:nvCxnSpPr>
        <p:spPr>
          <a:xfrm rot="5400000">
            <a:off x="5598238" y="725041"/>
            <a:ext cx="742200" cy="2792400"/>
          </a:xfrm>
          <a:prstGeom prst="curvedConnector4">
            <a:avLst>
              <a:gd fmla="val -32084" name="adj1"/>
              <a:gd fmla="val 7751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40" name="Google Shape;1340;p1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0" y="2307700"/>
            <a:ext cx="33805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69"/>
          <p:cNvSpPr txBox="1"/>
          <p:nvPr/>
        </p:nvSpPr>
        <p:spPr>
          <a:xfrm>
            <a:off x="5551675" y="749750"/>
            <a:ext cx="34749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git add --all</a:t>
            </a:r>
            <a:endParaRPr b="0" i="0" sz="1800" u="none" cap="none" strike="noStrike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git commit -m “Mensagem”</a:t>
            </a:r>
            <a:endParaRPr b="0" i="0" sz="1800" u="none" cap="none" strike="noStrike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Adicionar alterações: </a:t>
            </a:r>
            <a:r>
              <a:rPr lang="pt-BR" sz="22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--all</a:t>
            </a: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ou </a:t>
            </a:r>
            <a:r>
              <a:rPr lang="pt-BR" sz="22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.</a:t>
            </a:r>
            <a:endParaRPr sz="22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Verificar o status novamente: git status</a:t>
            </a:r>
            <a:endParaRPr sz="2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47" name="Google Shape;1347;p170"/>
          <p:cNvPicPr preferRelativeResize="0"/>
          <p:nvPr/>
        </p:nvPicPr>
        <p:blipFill rotWithShape="1">
          <a:blip r:embed="rId3">
            <a:alphaModFix/>
          </a:blip>
          <a:srcRect b="10157" l="0" r="3063" t="48143"/>
          <a:stretch/>
        </p:blipFill>
        <p:spPr>
          <a:xfrm>
            <a:off x="311700" y="2116917"/>
            <a:ext cx="8520600" cy="221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"/>
          <p:cNvSpPr txBox="1"/>
          <p:nvPr/>
        </p:nvSpPr>
        <p:spPr>
          <a:xfrm>
            <a:off x="7553912" y="498475"/>
            <a:ext cx="1082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625" y="497175"/>
            <a:ext cx="7557605" cy="41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Descrever as alterações: </a:t>
            </a:r>
            <a:r>
              <a:rPr lang="pt-BR" sz="22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commit -m “msg”</a:t>
            </a:r>
            <a:endParaRPr sz="22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3" name="Google Shape;1353;p171"/>
          <p:cNvPicPr preferRelativeResize="0"/>
          <p:nvPr/>
        </p:nvPicPr>
        <p:blipFill rotWithShape="1">
          <a:blip r:embed="rId3">
            <a:alphaModFix/>
          </a:blip>
          <a:srcRect b="9279" l="0" r="3288" t="68963"/>
          <a:stretch/>
        </p:blipFill>
        <p:spPr>
          <a:xfrm>
            <a:off x="311700" y="1989196"/>
            <a:ext cx="8520601" cy="116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72"/>
          <p:cNvSpPr txBox="1"/>
          <p:nvPr>
            <p:ph type="title"/>
          </p:nvPr>
        </p:nvSpPr>
        <p:spPr>
          <a:xfrm>
            <a:off x="926950" y="2150850"/>
            <a:ext cx="7905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 colaboradora para o repositório remoto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075" y="618825"/>
            <a:ext cx="3180050" cy="3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850" y="1832025"/>
            <a:ext cx="1222400" cy="11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Subindo o projeto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66" name="Google Shape;1366;p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975" y="1832025"/>
            <a:ext cx="849925" cy="8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7" name="Google Shape;1367;p173"/>
          <p:cNvCxnSpPr>
            <a:stCxn id="1368" idx="1"/>
            <a:endCxn id="1369" idx="3"/>
          </p:cNvCxnSpPr>
          <p:nvPr/>
        </p:nvCxnSpPr>
        <p:spPr>
          <a:xfrm rot="10800000">
            <a:off x="3928300" y="2207950"/>
            <a:ext cx="2089800" cy="1817400"/>
          </a:xfrm>
          <a:prstGeom prst="curvedConnector3">
            <a:avLst>
              <a:gd fmla="val 50003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70" name="Google Shape;1370;p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4475" y="24417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73"/>
          <p:cNvSpPr txBox="1"/>
          <p:nvPr/>
        </p:nvSpPr>
        <p:spPr>
          <a:xfrm>
            <a:off x="5764525" y="4316550"/>
            <a:ext cx="30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Subindo o projeto</a:t>
            </a:r>
            <a:endParaRPr b="0" i="0" sz="2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73" name="Google Shape;1373;p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3375" y="35846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8875" y="41943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1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8100" y="3856325"/>
            <a:ext cx="338050" cy="3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8250" y="17829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3750" y="23926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32975" y="2054625"/>
            <a:ext cx="33805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173"/>
          <p:cNvSpPr txBox="1"/>
          <p:nvPr/>
        </p:nvSpPr>
        <p:spPr>
          <a:xfrm>
            <a:off x="4995825" y="2031000"/>
            <a:ext cx="35268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push origin novaBranch</a:t>
            </a:r>
            <a:endParaRPr b="0" i="0" sz="16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Verificação do endereço remoto: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remote -v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83" name="Google Shape;1383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715450"/>
            <a:ext cx="8520600" cy="1580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Subir alterações para o repositório remoto</a:t>
            </a:r>
            <a:endParaRPr sz="2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lang="pt-BR" sz="2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push origin &lt;novo galho&gt;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89" name="Google Shape;1389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1398725"/>
            <a:ext cx="64770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Verificar alterações no repositório remoto</a:t>
            </a:r>
            <a:endParaRPr sz="26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95" name="Google Shape;1395;p176"/>
          <p:cNvPicPr preferRelativeResize="0"/>
          <p:nvPr/>
        </p:nvPicPr>
        <p:blipFill rotWithShape="1">
          <a:blip r:embed="rId3">
            <a:alphaModFix/>
          </a:blip>
          <a:srcRect b="9254" l="0" r="0" t="0"/>
          <a:stretch/>
        </p:blipFill>
        <p:spPr>
          <a:xfrm>
            <a:off x="1173925" y="1170125"/>
            <a:ext cx="6796151" cy="346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76"/>
          <p:cNvSpPr/>
          <p:nvPr/>
        </p:nvSpPr>
        <p:spPr>
          <a:xfrm>
            <a:off x="1397300" y="2782550"/>
            <a:ext cx="638400" cy="39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ficou a árvore: a colaboradora criou um histórico que está salvo num galho a parte (branch)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2" name="Google Shape;1402;p177"/>
          <p:cNvSpPr/>
          <p:nvPr/>
        </p:nvSpPr>
        <p:spPr>
          <a:xfrm>
            <a:off x="3591925" y="427092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177"/>
          <p:cNvSpPr/>
          <p:nvPr/>
        </p:nvSpPr>
        <p:spPr>
          <a:xfrm>
            <a:off x="3591925" y="328657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4" name="Google Shape;1404;p177"/>
          <p:cNvCxnSpPr>
            <a:endCxn id="1402" idx="0"/>
          </p:cNvCxnSpPr>
          <p:nvPr/>
        </p:nvCxnSpPr>
        <p:spPr>
          <a:xfrm flipH="1">
            <a:off x="3706375" y="1481525"/>
            <a:ext cx="30000" cy="2789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5" name="Google Shape;1405;p177"/>
          <p:cNvSpPr txBox="1"/>
          <p:nvPr/>
        </p:nvSpPr>
        <p:spPr>
          <a:xfrm rot="-5400000">
            <a:off x="2927125" y="3710175"/>
            <a:ext cx="963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6" name="Google Shape;1406;p177"/>
          <p:cNvSpPr/>
          <p:nvPr/>
        </p:nvSpPr>
        <p:spPr>
          <a:xfrm>
            <a:off x="4506325" y="2143575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7" name="Google Shape;1407;p177"/>
          <p:cNvCxnSpPr>
            <a:stCxn id="1403" idx="0"/>
            <a:endCxn id="1406" idx="4"/>
          </p:cNvCxnSpPr>
          <p:nvPr/>
        </p:nvCxnSpPr>
        <p:spPr>
          <a:xfrm rot="-5400000">
            <a:off x="3706525" y="2372325"/>
            <a:ext cx="914100" cy="914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8" name="Google Shape;1408;p177"/>
          <p:cNvSpPr txBox="1"/>
          <p:nvPr/>
        </p:nvSpPr>
        <p:spPr>
          <a:xfrm rot="-1400629">
            <a:off x="3698176" y="2507323"/>
            <a:ext cx="2471182" cy="365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ex-aula-cintia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78"/>
          <p:cNvSpPr txBox="1"/>
          <p:nvPr>
            <p:ph type="title"/>
          </p:nvPr>
        </p:nvSpPr>
        <p:spPr>
          <a:xfrm>
            <a:off x="265500" y="775975"/>
            <a:ext cx="40452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1414" name="Google Shape;1414;p178"/>
          <p:cNvSpPr txBox="1"/>
          <p:nvPr>
            <p:ph idx="2" type="body"/>
          </p:nvPr>
        </p:nvSpPr>
        <p:spPr>
          <a:xfrm>
            <a:off x="4939500" y="724075"/>
            <a:ext cx="38370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Colaboradoras: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clona &gt; entra na pasta localmente &gt; verifica branchs existentes &gt; cria sua branch &gt; entra na sua branch &gt; altera o código &gt; visualiza alteração navegador &gt; visualiza alteração no terminal &gt; commita alteração &gt; dá push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5" name="Google Shape;1415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25" y="18714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7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3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Solicitar que sua contribuição vá para a branch principal main</a:t>
            </a:r>
            <a:endParaRPr sz="33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/>
          <p:nvPr>
            <p:ph idx="4294967295" type="title"/>
          </p:nvPr>
        </p:nvSpPr>
        <p:spPr>
          <a:xfrm>
            <a:off x="471075" y="242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</a:rPr>
              <a:t>Por onde começamos?</a:t>
            </a:r>
            <a:br>
              <a:rPr lang="pt-BR" sz="2300">
                <a:solidFill>
                  <a:srgbClr val="000000"/>
                </a:solidFill>
              </a:rPr>
            </a:br>
            <a:r>
              <a:rPr lang="pt-BR" sz="2300">
                <a:solidFill>
                  <a:srgbClr val="000000"/>
                </a:solidFill>
              </a:rPr>
              <a:t>	</a:t>
            </a:r>
            <a:r>
              <a:rPr lang="pt-BR" sz="1900">
                <a:solidFill>
                  <a:srgbClr val="000000"/>
                </a:solidFill>
              </a:rPr>
              <a:t>Terminal/Prompt de Comando</a:t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300" name="Google Shape;3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375" y="1095525"/>
            <a:ext cx="6946850" cy="39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 txBox="1"/>
          <p:nvPr/>
        </p:nvSpPr>
        <p:spPr>
          <a:xfrm>
            <a:off x="7553912" y="498475"/>
            <a:ext cx="1082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475" y="1457025"/>
            <a:ext cx="3180050" cy="3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4250" y="2670225"/>
            <a:ext cx="1222400" cy="11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Solicitando aprovação de alteração e dando merge no projeto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33" name="Google Shape;1433;p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8775" y="2670225"/>
            <a:ext cx="849925" cy="8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4" name="Google Shape;1434;p181"/>
          <p:cNvCxnSpPr>
            <a:stCxn id="1435" idx="0"/>
            <a:endCxn id="1433" idx="0"/>
          </p:cNvCxnSpPr>
          <p:nvPr/>
        </p:nvCxnSpPr>
        <p:spPr>
          <a:xfrm flipH="1" rot="5400000">
            <a:off x="4894163" y="1649875"/>
            <a:ext cx="27000" cy="2067900"/>
          </a:xfrm>
          <a:prstGeom prst="curvedConnector3">
            <a:avLst>
              <a:gd fmla="val 201888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36" name="Google Shape;1436;p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24275" y="32799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6650" y="26973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2150" y="32308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71375" y="2892825"/>
            <a:ext cx="338050" cy="3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3975" y="2892825"/>
            <a:ext cx="33805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81"/>
          <p:cNvSpPr txBox="1"/>
          <p:nvPr/>
        </p:nvSpPr>
        <p:spPr>
          <a:xfrm>
            <a:off x="6094800" y="1533225"/>
            <a:ext cx="17640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pull request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1" name="Google Shape;1441;p181"/>
          <p:cNvSpPr txBox="1"/>
          <p:nvPr/>
        </p:nvSpPr>
        <p:spPr>
          <a:xfrm>
            <a:off x="2894400" y="1533225"/>
            <a:ext cx="9750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merge</a:t>
            </a:r>
            <a:endParaRPr b="0" i="0" sz="1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4900" y="1465475"/>
            <a:ext cx="6474200" cy="35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Solicitar inclusão de código da colaboradora para master: </a:t>
            </a:r>
            <a:r>
              <a:rPr lang="pt-BR" sz="24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Compare &amp; pull request</a:t>
            </a:r>
            <a:endParaRPr sz="24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48" name="Google Shape;1448;p182"/>
          <p:cNvSpPr/>
          <p:nvPr/>
        </p:nvSpPr>
        <p:spPr>
          <a:xfrm rot="10798657">
            <a:off x="7677600" y="3318271"/>
            <a:ext cx="767700" cy="44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182"/>
          <p:cNvSpPr/>
          <p:nvPr/>
        </p:nvSpPr>
        <p:spPr>
          <a:xfrm>
            <a:off x="2457300" y="1891175"/>
            <a:ext cx="1011900" cy="28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Vai abrir essa página: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55" name="Google Shape;1455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8575" y="566663"/>
            <a:ext cx="32942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487" y="1170125"/>
            <a:ext cx="585502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diferença de código da colaboradora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62" name="Google Shape;1462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414" y="1170125"/>
            <a:ext cx="74611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Pull request de base:master    compare: ex-aula-cintia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68" name="Google Shape;1468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392" y="1170125"/>
            <a:ext cx="585502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85"/>
          <p:cNvSpPr/>
          <p:nvPr/>
        </p:nvSpPr>
        <p:spPr>
          <a:xfrm>
            <a:off x="4046200" y="632675"/>
            <a:ext cx="168600" cy="19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85"/>
          <p:cNvSpPr/>
          <p:nvPr/>
        </p:nvSpPr>
        <p:spPr>
          <a:xfrm>
            <a:off x="6022825" y="4505075"/>
            <a:ext cx="20958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185"/>
          <p:cNvSpPr/>
          <p:nvPr/>
        </p:nvSpPr>
        <p:spPr>
          <a:xfrm>
            <a:off x="1505700" y="2180275"/>
            <a:ext cx="2204100" cy="51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Solicitar a revisão de código </a:t>
            </a:r>
            <a:endParaRPr sz="24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77" name="Google Shape;1477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192" y="1170125"/>
            <a:ext cx="607761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86"/>
          <p:cNvSpPr/>
          <p:nvPr/>
        </p:nvSpPr>
        <p:spPr>
          <a:xfrm>
            <a:off x="7540600" y="2967425"/>
            <a:ext cx="7590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está a árvore agora: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4" name="Google Shape;1484;p187"/>
          <p:cNvSpPr/>
          <p:nvPr/>
        </p:nvSpPr>
        <p:spPr>
          <a:xfrm>
            <a:off x="3896725" y="465192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87"/>
          <p:cNvSpPr/>
          <p:nvPr/>
        </p:nvSpPr>
        <p:spPr>
          <a:xfrm>
            <a:off x="3896725" y="366757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6" name="Google Shape;1486;p187"/>
          <p:cNvCxnSpPr>
            <a:endCxn id="1484" idx="0"/>
          </p:cNvCxnSpPr>
          <p:nvPr/>
        </p:nvCxnSpPr>
        <p:spPr>
          <a:xfrm>
            <a:off x="4011175" y="1216625"/>
            <a:ext cx="0" cy="3435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7" name="Google Shape;1487;p187"/>
          <p:cNvSpPr txBox="1"/>
          <p:nvPr/>
        </p:nvSpPr>
        <p:spPr>
          <a:xfrm rot="-5400000">
            <a:off x="3231925" y="4091175"/>
            <a:ext cx="963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8" name="Google Shape;1488;p187"/>
          <p:cNvSpPr/>
          <p:nvPr/>
        </p:nvSpPr>
        <p:spPr>
          <a:xfrm>
            <a:off x="4811125" y="2524575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9" name="Google Shape;1489;p187"/>
          <p:cNvCxnSpPr>
            <a:stCxn id="1485" idx="0"/>
            <a:endCxn id="1488" idx="4"/>
          </p:cNvCxnSpPr>
          <p:nvPr/>
        </p:nvCxnSpPr>
        <p:spPr>
          <a:xfrm rot="-5400000">
            <a:off x="4011325" y="2753325"/>
            <a:ext cx="914100" cy="914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0" name="Google Shape;1490;p187"/>
          <p:cNvSpPr txBox="1"/>
          <p:nvPr/>
        </p:nvSpPr>
        <p:spPr>
          <a:xfrm rot="-1879867">
            <a:off x="4029286" y="2829674"/>
            <a:ext cx="2110454" cy="365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ex-aula-cintia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1" name="Google Shape;1491;p187"/>
          <p:cNvSpPr/>
          <p:nvPr/>
        </p:nvSpPr>
        <p:spPr>
          <a:xfrm>
            <a:off x="3896725" y="1216600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2" name="Google Shape;1492;p187"/>
          <p:cNvCxnSpPr>
            <a:stCxn id="1488" idx="0"/>
            <a:endCxn id="1491" idx="4"/>
          </p:cNvCxnSpPr>
          <p:nvPr/>
        </p:nvCxnSpPr>
        <p:spPr>
          <a:xfrm flipH="1" rot="5400000">
            <a:off x="3928825" y="1527825"/>
            <a:ext cx="1079100" cy="914400"/>
          </a:xfrm>
          <a:prstGeom prst="curvedConnector3">
            <a:avLst>
              <a:gd fmla="val 49999" name="adj1"/>
            </a:avLst>
          </a:prstGeom>
          <a:noFill/>
          <a:ln cap="flat" cmpd="sng" w="76200">
            <a:solidFill>
              <a:srgbClr val="00FFF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88"/>
          <p:cNvSpPr/>
          <p:nvPr/>
        </p:nvSpPr>
        <p:spPr>
          <a:xfrm>
            <a:off x="335100" y="2083875"/>
            <a:ext cx="7561500" cy="7110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8" name="Google Shape;1498;p188"/>
          <p:cNvSpPr txBox="1"/>
          <p:nvPr/>
        </p:nvSpPr>
        <p:spPr>
          <a:xfrm>
            <a:off x="505200" y="2003850"/>
            <a:ext cx="813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PARABÉNS!!</a:t>
            </a:r>
            <a:br>
              <a:rPr b="1" i="0" lang="pt-BR" sz="3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i="0" lang="pt-BR" sz="3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AGORA É SÓ AGUARDAR A APROVAÇÃO</a:t>
            </a:r>
            <a:endParaRPr b="1" i="0" sz="30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Após aprovados os pull requests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Google Shape;1508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750" y="0"/>
            <a:ext cx="9251750" cy="52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90"/>
          <p:cNvSpPr/>
          <p:nvPr/>
        </p:nvSpPr>
        <p:spPr>
          <a:xfrm>
            <a:off x="258300" y="3861100"/>
            <a:ext cx="3999900" cy="7110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0" name="Google Shape;1510;p190"/>
          <p:cNvSpPr txBox="1"/>
          <p:nvPr/>
        </p:nvSpPr>
        <p:spPr>
          <a:xfrm>
            <a:off x="428400" y="3781075"/>
            <a:ext cx="414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MERGE REALIZADO!</a:t>
            </a:r>
            <a:endParaRPr b="1" i="0" sz="30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Backend x Frontend x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FullStack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Mobile App x Web App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 responsabilidade de cada arquivo no Frontend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0"/>
          <p:cNvSpPr txBox="1"/>
          <p:nvPr>
            <p:ph type="title"/>
          </p:nvPr>
        </p:nvSpPr>
        <p:spPr>
          <a:xfrm>
            <a:off x="265500" y="604950"/>
            <a:ext cx="40452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Tweet</a:t>
            </a:r>
            <a:endParaRPr/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25" y="17952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Agora a árvore ficou assim após a fusão merge: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6" name="Google Shape;1516;p191"/>
          <p:cNvSpPr/>
          <p:nvPr/>
        </p:nvSpPr>
        <p:spPr>
          <a:xfrm>
            <a:off x="3896725" y="465192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191"/>
          <p:cNvSpPr/>
          <p:nvPr/>
        </p:nvSpPr>
        <p:spPr>
          <a:xfrm>
            <a:off x="3896725" y="366757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8" name="Google Shape;1518;p191"/>
          <p:cNvCxnSpPr/>
          <p:nvPr/>
        </p:nvCxnSpPr>
        <p:spPr>
          <a:xfrm flipH="1">
            <a:off x="3999175" y="988025"/>
            <a:ext cx="12000" cy="38505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9" name="Google Shape;1519;p191"/>
          <p:cNvSpPr txBox="1"/>
          <p:nvPr/>
        </p:nvSpPr>
        <p:spPr>
          <a:xfrm rot="-5400000">
            <a:off x="3231925" y="4091175"/>
            <a:ext cx="963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0" name="Google Shape;1520;p191"/>
          <p:cNvSpPr/>
          <p:nvPr/>
        </p:nvSpPr>
        <p:spPr>
          <a:xfrm>
            <a:off x="4811125" y="2524575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1" name="Google Shape;1521;p191"/>
          <p:cNvCxnSpPr>
            <a:stCxn id="1517" idx="0"/>
            <a:endCxn id="1520" idx="4"/>
          </p:cNvCxnSpPr>
          <p:nvPr/>
        </p:nvCxnSpPr>
        <p:spPr>
          <a:xfrm rot="-5400000">
            <a:off x="4011325" y="2753325"/>
            <a:ext cx="914100" cy="914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2" name="Google Shape;1522;p191"/>
          <p:cNvSpPr txBox="1"/>
          <p:nvPr/>
        </p:nvSpPr>
        <p:spPr>
          <a:xfrm rot="-1879867">
            <a:off x="4029286" y="2829674"/>
            <a:ext cx="2110454" cy="365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ex-aula-cintia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23" name="Google Shape;1523;p191"/>
          <p:cNvCxnSpPr>
            <a:stCxn id="1520" idx="0"/>
            <a:endCxn id="1524" idx="4"/>
          </p:cNvCxnSpPr>
          <p:nvPr/>
        </p:nvCxnSpPr>
        <p:spPr>
          <a:xfrm flipH="1" rot="5400000">
            <a:off x="3984475" y="1583475"/>
            <a:ext cx="967800" cy="914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4" name="Google Shape;1524;p191"/>
          <p:cNvSpPr/>
          <p:nvPr/>
        </p:nvSpPr>
        <p:spPr>
          <a:xfrm>
            <a:off x="3896725" y="1327875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750" y="0"/>
            <a:ext cx="9251750" cy="52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92"/>
          <p:cNvSpPr/>
          <p:nvPr/>
        </p:nvSpPr>
        <p:spPr>
          <a:xfrm>
            <a:off x="258300" y="3861100"/>
            <a:ext cx="3999900" cy="7110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1" name="Google Shape;1531;p192"/>
          <p:cNvSpPr txBox="1"/>
          <p:nvPr/>
        </p:nvSpPr>
        <p:spPr>
          <a:xfrm>
            <a:off x="428400" y="3781075"/>
            <a:ext cx="414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PARABÉNS!</a:t>
            </a:r>
            <a:endParaRPr b="1" i="0" sz="30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Você contribuiu com um projeto \o/</a:t>
            </a:r>
            <a:endParaRPr sz="27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37" name="Google Shape;1537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1400" y="1491475"/>
            <a:ext cx="3944850" cy="32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94"/>
          <p:cNvSpPr txBox="1"/>
          <p:nvPr>
            <p:ph type="title"/>
          </p:nvPr>
        </p:nvSpPr>
        <p:spPr>
          <a:xfrm>
            <a:off x="265500" y="699775"/>
            <a:ext cx="40452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1543" name="Google Shape;1543;p194"/>
          <p:cNvSpPr txBox="1"/>
          <p:nvPr>
            <p:ph idx="2" type="body"/>
          </p:nvPr>
        </p:nvSpPr>
        <p:spPr>
          <a:xfrm>
            <a:off x="4939500" y="385000"/>
            <a:ext cx="3837000" cy="45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Solicitar alteração em um projeto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Dona do repositório faz “merge”</a:t>
            </a:r>
            <a:endParaRPr>
              <a:solidFill>
                <a:srgbClr val="434343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4" name="Google Shape;1544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25" y="17952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9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Ufa!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55" name="Google Shape;1555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425" y="1170125"/>
            <a:ext cx="5533150" cy="30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COMANDOS EXTRAS!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61" name="Google Shape;1561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175" y="1017725"/>
            <a:ext cx="67876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Voltar para branch master: </a:t>
            </a:r>
            <a:r>
              <a:rPr lang="pt-BR" sz="23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checkout main</a:t>
            </a:r>
            <a:endParaRPr sz="23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67" name="Google Shape;1567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650" y="1707296"/>
            <a:ext cx="8520600" cy="127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Atualizando a branch master: </a:t>
            </a:r>
            <a:r>
              <a:rPr lang="pt-BR" sz="21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pull origin main</a:t>
            </a:r>
            <a:endParaRPr sz="21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73" name="Google Shape;1573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575" y="1143988"/>
            <a:ext cx="6332825" cy="28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Deletando sua branch no repositório local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335100" y="1789875"/>
            <a:ext cx="4431900" cy="524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500675" y="1324450"/>
            <a:ext cx="7834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MONITORAS</a:t>
            </a:r>
            <a:endParaRPr b="1" i="0" sz="3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0">
                <a:solidFill>
                  <a:srgbClr val="FFFFFF"/>
                </a:solidFill>
              </a:rPr>
              <a:t>Dúvidas?</a:t>
            </a:r>
            <a:endParaRPr sz="8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Deletar sua branch: </a:t>
            </a:r>
            <a:r>
              <a:rPr lang="pt-BR" sz="23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branch -d &lt;sua branch&gt;</a:t>
            </a:r>
            <a:endParaRPr sz="23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84" name="Google Shape;1584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325" y="1155975"/>
            <a:ext cx="540067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02"/>
          <p:cNvSpPr txBox="1"/>
          <p:nvPr>
            <p:ph type="title"/>
          </p:nvPr>
        </p:nvSpPr>
        <p:spPr>
          <a:xfrm>
            <a:off x="265500" y="775975"/>
            <a:ext cx="40452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1590" name="Google Shape;1590;p202"/>
          <p:cNvSpPr txBox="1"/>
          <p:nvPr>
            <p:ph idx="2" type="body"/>
          </p:nvPr>
        </p:nvSpPr>
        <p:spPr>
          <a:xfrm>
            <a:off x="4939500" y="724075"/>
            <a:ext cx="38370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git checkout main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git pull origin main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git branch -d &lt;sua branch&gt;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1" name="Google Shape;1591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25" y="18714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82BA"/>
        </a:solid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0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FORK X CLONE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Fork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07" name="Google Shape;1607;p205"/>
          <p:cNvPicPr preferRelativeResize="0"/>
          <p:nvPr/>
        </p:nvPicPr>
        <p:blipFill rotWithShape="1">
          <a:blip r:embed="rId3">
            <a:alphaModFix/>
          </a:blip>
          <a:srcRect b="30484" l="47961" r="1525" t="14427"/>
          <a:stretch/>
        </p:blipFill>
        <p:spPr>
          <a:xfrm>
            <a:off x="1860850" y="1052400"/>
            <a:ext cx="4669574" cy="28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205"/>
          <p:cNvSpPr/>
          <p:nvPr/>
        </p:nvSpPr>
        <p:spPr>
          <a:xfrm>
            <a:off x="5393975" y="1462025"/>
            <a:ext cx="7590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06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4" name="Google Shape;1614;p206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9FBFD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Ao fazer um 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9FBFD"/>
                </a:highlight>
                <a:latin typeface="Montserrat"/>
                <a:ea typeface="Montserrat"/>
                <a:cs typeface="Montserrat"/>
                <a:sym typeface="Montserrat"/>
              </a:rPr>
              <a:t>fork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9FBFD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você está criando um novo repositório com os mesmos arquivos que o original, ou seja, ele pode seguir um caminho totalmente diferente do original.</a:t>
            </a:r>
            <a:endParaRPr b="0" i="0" sz="1800" u="none" cap="none" strike="noStrike">
              <a:solidFill>
                <a:schemeClr val="dk1"/>
              </a:solidFill>
              <a:highlight>
                <a:srgbClr val="F9FBFD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9FBFD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9FBFD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Já o 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9FBFD"/>
                </a:highlight>
                <a:latin typeface="Montserrat"/>
                <a:ea typeface="Montserrat"/>
                <a:cs typeface="Montserrat"/>
                <a:sym typeface="Montserrat"/>
              </a:rPr>
              <a:t>clone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9FBFD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ele gera na sua máquina uma cópia do original para que você possa desenvolver melhorias para o projeto inicial.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Fork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20" name="Google Shape;1620;p207"/>
          <p:cNvPicPr preferRelativeResize="0"/>
          <p:nvPr/>
        </p:nvPicPr>
        <p:blipFill rotWithShape="1">
          <a:blip r:embed="rId3">
            <a:alphaModFix/>
          </a:blip>
          <a:srcRect b="41199" l="35091" r="801" t="13517"/>
          <a:stretch/>
        </p:blipFill>
        <p:spPr>
          <a:xfrm>
            <a:off x="752700" y="961775"/>
            <a:ext cx="7025926" cy="27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207"/>
          <p:cNvSpPr/>
          <p:nvPr/>
        </p:nvSpPr>
        <p:spPr>
          <a:xfrm>
            <a:off x="5610050" y="2437775"/>
            <a:ext cx="7590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Fork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27" name="Google Shape;1627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4600" y="1017725"/>
            <a:ext cx="5305252" cy="360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208"/>
          <p:cNvSpPr/>
          <p:nvPr/>
        </p:nvSpPr>
        <p:spPr>
          <a:xfrm>
            <a:off x="5120775" y="2006575"/>
            <a:ext cx="7590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Fork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34" name="Google Shape;1634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900" y="1405550"/>
            <a:ext cx="7140625" cy="30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209"/>
          <p:cNvSpPr/>
          <p:nvPr/>
        </p:nvSpPr>
        <p:spPr>
          <a:xfrm>
            <a:off x="2918400" y="1365375"/>
            <a:ext cx="7590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 Pages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41" name="Google Shape;16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975" y="1017725"/>
            <a:ext cx="56095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/>
          <p:nvPr/>
        </p:nvSpPr>
        <p:spPr>
          <a:xfrm>
            <a:off x="335100" y="1789875"/>
            <a:ext cx="6739200" cy="1970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570325" y="161694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5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VERSIONAMENTO DE CÓDIGO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11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7" name="Google Shape;1647;p211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Para hospedar um site para o seu usuário ou organização, basta iniciar um repositório de nome username.github.io, onde username é o nome do seu usuário no GitHub ou da sua organização.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9825" y="-136313"/>
            <a:ext cx="9628675" cy="54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13"/>
          <p:cNvSpPr txBox="1"/>
          <p:nvPr>
            <p:ph type="ctrTitle"/>
          </p:nvPr>
        </p:nvSpPr>
        <p:spPr>
          <a:xfrm>
            <a:off x="311700" y="627950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Obrigada!</a:t>
            </a:r>
            <a:endParaRPr/>
          </a:p>
        </p:txBody>
      </p:sp>
      <p:sp>
        <p:nvSpPr>
          <p:cNvPr id="1658" name="Google Shape;1658;p213"/>
          <p:cNvSpPr txBox="1"/>
          <p:nvPr>
            <p:ph idx="1" type="subTitle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email: thielenunes@outlook.com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instagram: @thie.nunes</a:t>
            </a:r>
            <a:br>
              <a:rPr lang="pt-BR"/>
            </a:br>
            <a:br>
              <a:rPr lang="pt-BR"/>
            </a:br>
            <a:r>
              <a:rPr lang="pt-BR"/>
              <a:t>twitter: thielenuness</a:t>
            </a:r>
            <a:endParaRPr/>
          </a:p>
        </p:txBody>
      </p:sp>
      <p:pic>
        <p:nvPicPr>
          <p:cNvPr id="1659" name="Google Shape;1659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825" y="3513325"/>
            <a:ext cx="1365476" cy="13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14"/>
          <p:cNvSpPr txBox="1"/>
          <p:nvPr>
            <p:ph type="ctrTitle"/>
          </p:nvPr>
        </p:nvSpPr>
        <p:spPr>
          <a:xfrm>
            <a:off x="311700" y="627950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tem mais!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100" y="152400"/>
            <a:ext cx="77117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Google Shape;1674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100" y="152400"/>
            <a:ext cx="77117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551" y="325588"/>
            <a:ext cx="7931274" cy="449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Google Shape;1684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62875"/>
            <a:ext cx="8839204" cy="275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19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0" name="Google Shape;1690;p219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Uma ótima ferramenta! Mas saber os comandos do zero e para que cada um serve facilita muito o entendimento do uso dessa plataforma.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874" y="743199"/>
            <a:ext cx="3335500" cy="33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904850" y="2118721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0" i="0" lang="pt-BR" sz="21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versionamento </a:t>
            </a:r>
            <a:r>
              <a:rPr b="1" i="0" lang="pt-BR" sz="21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consiste em estratégias para gerenciar as diferentes versões de um código.</a:t>
            </a:r>
            <a:endParaRPr b="0" i="0" sz="8000" u="none" cap="none" strike="noStrike">
              <a:solidFill>
                <a:srgbClr val="000000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-266025" y="171449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GIT  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904850" y="2118721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 </a:t>
            </a:r>
            <a:r>
              <a:rPr b="0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é um sistema de </a:t>
            </a:r>
            <a:r>
              <a:rPr b="1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versionamento</a:t>
            </a:r>
            <a:r>
              <a:rPr b="0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 protege os projetos.</a:t>
            </a:r>
            <a:endParaRPr b="0" i="0" sz="20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b="0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é um </a:t>
            </a:r>
            <a:r>
              <a:rPr b="1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Sistema de Controle de Versão Distribuído</a:t>
            </a:r>
            <a:r>
              <a:rPr b="0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 evita que alterações realizadas em um projeto modifiquem o </a:t>
            </a:r>
            <a:r>
              <a:rPr b="1" i="0" lang="pt-BR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código-fonte.</a:t>
            </a:r>
            <a:endParaRPr b="1" i="0" sz="1700" u="none" cap="none" strike="noStrike">
              <a:solidFill>
                <a:srgbClr val="70757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70757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t/>
            </a:r>
            <a:endParaRPr b="0" i="0" sz="21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26"/>
          <p:cNvSpPr txBox="1"/>
          <p:nvPr/>
        </p:nvSpPr>
        <p:spPr>
          <a:xfrm>
            <a:off x="904850" y="2118721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Existem outros? SIM</a:t>
            </a:r>
            <a:b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Mas não são muito utilizados, temos: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Subversion - SVN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CVS, ou Concurrent Version System (Sistema de Versões Concorrentes)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918775" y="2076926"/>
            <a:ext cx="6103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Por que usar um sistema de versionamento de código?</a:t>
            </a:r>
            <a:b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 evitar problemas, como: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Perda de arquivos,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Alterações inesperadas,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Divergência em código feito por mais de uma pessoa,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Falta de flexibilidade para compartilhamento de projetos,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Segurança em grandes projetos.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-266025" y="171449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GIT HUB  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b="0" i="0" lang="pt-BR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é uma plataforma onde você pode armazenar seus projetos que só suporta o </a:t>
            </a:r>
            <a:r>
              <a:rPr b="1" i="0" lang="pt-BR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b="0" i="0" lang="pt-BR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então para você subir seus projetos deve utilizá-lo.</a:t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É como se fosse uma rede social, só que de códigos, onde seus desenvolvedores podem disponibilizá-los para outras pessoas verem.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Criando conta no Github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7" name="Google Shape;3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249" y="1071200"/>
            <a:ext cx="6354826" cy="36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335100" y="1789875"/>
            <a:ext cx="4431900" cy="524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500675" y="1324450"/>
            <a:ext cx="7834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FACILITADORA</a:t>
            </a:r>
            <a:endParaRPr b="1" i="0" sz="3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6195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/>
          <p:nvPr/>
        </p:nvSpPr>
        <p:spPr>
          <a:xfrm>
            <a:off x="335100" y="10170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-266025" y="647700"/>
            <a:ext cx="6301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COMO A GENTE UTILIZA O GIT?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3401125" y="2430975"/>
            <a:ext cx="5058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COM O </a:t>
            </a:r>
            <a:r>
              <a:rPr b="1" i="0" lang="pt-BR" sz="3600" u="none" cap="none" strike="noStrike">
                <a:solidFill>
                  <a:srgbClr val="B382BA"/>
                </a:solidFill>
                <a:latin typeface="Rubik"/>
                <a:ea typeface="Rubik"/>
                <a:cs typeface="Rubik"/>
                <a:sym typeface="Rubik"/>
              </a:rPr>
              <a:t>GIT BASH</a:t>
            </a:r>
            <a:r>
              <a:rPr b="1" i="0" lang="pt-BR" sz="3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!</a:t>
            </a:r>
            <a:endParaRPr b="1" i="0" sz="3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pt-BR" sz="1800" u="none" cap="none" strike="noStrike">
                <a:solidFill>
                  <a:schemeClr val="dk1"/>
                </a:solidFill>
                <a:highlight>
                  <a:srgbClr val="B382BA"/>
                </a:highlight>
                <a:latin typeface="Arial"/>
                <a:ea typeface="Arial"/>
                <a:cs typeface="Arial"/>
                <a:sym typeface="Arial"/>
              </a:rPr>
              <a:t>Git Bash 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 é um aplicativo para ambientes como o Microsoft Windows, que </a:t>
            </a:r>
            <a:r>
              <a:rPr b="0" i="0" lang="pt-BR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fornece experiência de linha de comando Git.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Git Bash, o usuário interage com o repositório e os elementos git por meio dos comandos.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34"/>
          <p:cNvSpPr txBox="1"/>
          <p:nvPr/>
        </p:nvSpPr>
        <p:spPr>
          <a:xfrm>
            <a:off x="627250" y="1714500"/>
            <a:ext cx="59241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COMANDOS BÁSICOS COM O </a:t>
            </a:r>
            <a:r>
              <a:rPr b="1" i="0" lang="pt-BR" sz="4100" u="none" cap="none" strike="noStrike">
                <a:solidFill>
                  <a:srgbClr val="B382BA"/>
                </a:solidFill>
                <a:latin typeface="Rubik"/>
                <a:ea typeface="Rubik"/>
                <a:cs typeface="Rubik"/>
                <a:sym typeface="Rubik"/>
              </a:rPr>
              <a:t>GIT BASH</a:t>
            </a:r>
            <a:endParaRPr b="1" i="0" sz="41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Comandos básicos com </a:t>
            </a:r>
            <a:r>
              <a:rPr b="1" lang="pt-BR">
                <a:solidFill>
                  <a:srgbClr val="000000"/>
                </a:solidFill>
                <a:highlight>
                  <a:srgbClr val="B382BA"/>
                </a:highlight>
              </a:rPr>
              <a:t>Git Bash</a:t>
            </a:r>
            <a:endParaRPr b="1"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  <p:sp>
        <p:nvSpPr>
          <p:cNvPr id="397" name="Google Shape;39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Verificar o caminho</a:t>
            </a:r>
            <a:r>
              <a:rPr lang="pt-BR" sz="2400">
                <a:solidFill>
                  <a:srgbClr val="000000"/>
                </a:solidFill>
              </a:rPr>
              <a:t> onde se encontra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Listar</a:t>
            </a:r>
            <a:r>
              <a:rPr b="1" lang="pt-BR" sz="2400">
                <a:solidFill>
                  <a:srgbClr val="000000"/>
                </a:solidFill>
              </a:rPr>
              <a:t> </a:t>
            </a:r>
            <a:r>
              <a:rPr lang="pt-BR" sz="2400">
                <a:solidFill>
                  <a:srgbClr val="000000"/>
                </a:solidFill>
              </a:rPr>
              <a:t>o que tem nesse lugar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Criar</a:t>
            </a:r>
            <a:r>
              <a:rPr b="1" lang="pt-BR" sz="2400">
                <a:solidFill>
                  <a:srgbClr val="000000"/>
                </a:solidFill>
              </a:rPr>
              <a:t> </a:t>
            </a:r>
            <a:r>
              <a:rPr lang="pt-BR" sz="2400">
                <a:solidFill>
                  <a:srgbClr val="000000"/>
                </a:solidFill>
              </a:rPr>
              <a:t>uma </a:t>
            </a:r>
            <a:r>
              <a:rPr b="1" lang="pt-BR" sz="2400">
                <a:solidFill>
                  <a:srgbClr val="B382BA"/>
                </a:solidFill>
              </a:rPr>
              <a:t>nova pasta</a:t>
            </a:r>
            <a:endParaRPr b="1" sz="2400">
              <a:solidFill>
                <a:srgbClr val="B382BA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Navegar</a:t>
            </a:r>
            <a:r>
              <a:rPr b="1" lang="pt-BR" sz="2400">
                <a:solidFill>
                  <a:srgbClr val="000000"/>
                </a:solidFill>
              </a:rPr>
              <a:t> </a:t>
            </a:r>
            <a:r>
              <a:rPr lang="pt-BR" sz="2400">
                <a:solidFill>
                  <a:srgbClr val="000000"/>
                </a:solidFill>
              </a:rPr>
              <a:t>pela pasta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Criar </a:t>
            </a:r>
            <a:r>
              <a:rPr lang="pt-BR" sz="2400">
                <a:solidFill>
                  <a:srgbClr val="000000"/>
                </a:solidFill>
              </a:rPr>
              <a:t>um </a:t>
            </a:r>
            <a:r>
              <a:rPr b="1" lang="pt-BR" sz="2400">
                <a:solidFill>
                  <a:srgbClr val="B382BA"/>
                </a:solidFill>
              </a:rPr>
              <a:t>arquivo</a:t>
            </a:r>
            <a:r>
              <a:rPr b="1" lang="pt-BR" sz="2400">
                <a:solidFill>
                  <a:srgbClr val="000000"/>
                </a:solidFill>
              </a:rPr>
              <a:t> </a:t>
            </a:r>
            <a:r>
              <a:rPr lang="pt-BR" sz="2400">
                <a:solidFill>
                  <a:srgbClr val="000000"/>
                </a:solidFill>
              </a:rPr>
              <a:t>dentro desta pasta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pt-BR" sz="2400">
                <a:solidFill>
                  <a:srgbClr val="B382BA"/>
                </a:solidFill>
              </a:rPr>
              <a:t>Deletar</a:t>
            </a:r>
            <a:r>
              <a:rPr b="1" lang="pt-BR" sz="2400">
                <a:solidFill>
                  <a:schemeClr val="dk1"/>
                </a:solidFill>
              </a:rPr>
              <a:t> o arquivo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pt-BR" sz="2400">
                <a:solidFill>
                  <a:srgbClr val="B382BA"/>
                </a:solidFill>
              </a:rPr>
              <a:t>Deletar</a:t>
            </a:r>
            <a:r>
              <a:rPr b="1" lang="pt-BR" sz="2400">
                <a:solidFill>
                  <a:schemeClr val="dk1"/>
                </a:solidFill>
              </a:rPr>
              <a:t> a pasta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Instalando o Git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3" name="Google Shape;4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625" y="1108725"/>
            <a:ext cx="65111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</a:rPr>
              <a:t>Abrindo o </a:t>
            </a:r>
            <a:r>
              <a:rPr b="1" lang="pt-BR">
                <a:solidFill>
                  <a:srgbClr val="000000"/>
                </a:solidFill>
                <a:highlight>
                  <a:srgbClr val="B382BA"/>
                </a:highlight>
              </a:rPr>
              <a:t>Git Bash</a:t>
            </a:r>
            <a:endParaRPr b="1"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574" y="493625"/>
            <a:ext cx="7476299" cy="42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</a:rPr>
              <a:t>Verificar o caminho onde se encontra: </a:t>
            </a: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</a:rPr>
              <a:t>pwd</a:t>
            </a:r>
            <a:endParaRPr sz="2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19" name="Google Shape;41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150" y="923550"/>
            <a:ext cx="5061968" cy="40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Listar o que tem: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</a:rPr>
              <a:t>ls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713" y="932550"/>
            <a:ext cx="5014579" cy="40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335100" y="1789875"/>
            <a:ext cx="4892100" cy="524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500675" y="1324450"/>
            <a:ext cx="7834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COORDENADORA</a:t>
            </a:r>
            <a:endParaRPr b="1" i="0" sz="3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</a:rPr>
              <a:t>Criar uma pasta chamada </a:t>
            </a:r>
            <a:r>
              <a:rPr lang="pt-BR" sz="2600">
                <a:solidFill>
                  <a:srgbClr val="000000"/>
                </a:solidFill>
                <a:highlight>
                  <a:srgbClr val="B382BA"/>
                </a:highlight>
              </a:rPr>
              <a:t>2023-03-25</a:t>
            </a:r>
            <a:r>
              <a:rPr lang="pt-BR" sz="2600">
                <a:solidFill>
                  <a:srgbClr val="000000"/>
                </a:solidFill>
              </a:rPr>
              <a:t>: </a:t>
            </a: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</a:rPr>
              <a:t>mkdir</a:t>
            </a:r>
            <a:endParaRPr sz="2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31" name="Google Shape;4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7825" y="981750"/>
            <a:ext cx="4957929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</a:rPr>
              <a:t>Localizar a pasta:</a:t>
            </a:r>
            <a:endParaRPr sz="2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37" name="Google Shape;4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975" y="971125"/>
            <a:ext cx="4910250" cy="39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/>
          <p:nvPr/>
        </p:nvSpPr>
        <p:spPr>
          <a:xfrm>
            <a:off x="3147250" y="2770838"/>
            <a:ext cx="688500" cy="31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rgbClr val="000000"/>
                </a:solidFill>
              </a:rPr>
              <a:t>Verificando que a pasta foi criada no Desktop: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920" y="1170125"/>
            <a:ext cx="67961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/>
          <p:nvPr/>
        </p:nvSpPr>
        <p:spPr>
          <a:xfrm>
            <a:off x="1636575" y="3208200"/>
            <a:ext cx="688500" cy="31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>
                <a:solidFill>
                  <a:srgbClr val="000000"/>
                </a:solidFill>
              </a:rPr>
              <a:t>Verificando que a pasta foi criada no Desktop: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51" name="Google Shape;451;p44"/>
          <p:cNvSpPr/>
          <p:nvPr/>
        </p:nvSpPr>
        <p:spPr>
          <a:xfrm>
            <a:off x="3739600" y="3073300"/>
            <a:ext cx="688500" cy="31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365" y="1538253"/>
            <a:ext cx="5368458" cy="2390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4"/>
          <p:cNvSpPr/>
          <p:nvPr/>
        </p:nvSpPr>
        <p:spPr>
          <a:xfrm>
            <a:off x="3739600" y="3073300"/>
            <a:ext cx="688500" cy="31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Navegar para dentro da pasta criada: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</a:rPr>
              <a:t>cd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59" name="Google Shape;45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725" y="1152150"/>
            <a:ext cx="47783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Criar um arquivo chamado index.html: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</a:rPr>
              <a:t>touch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65" name="Google Shape;46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388" y="1745625"/>
            <a:ext cx="8071225" cy="12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/>
          <p:nvPr/>
        </p:nvSpPr>
        <p:spPr>
          <a:xfrm>
            <a:off x="335100" y="10170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47"/>
          <p:cNvSpPr txBox="1"/>
          <p:nvPr/>
        </p:nvSpPr>
        <p:spPr>
          <a:xfrm>
            <a:off x="-266025" y="647700"/>
            <a:ext cx="6301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O QUE É HTML?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2" name="Google Shape;472;p47"/>
          <p:cNvSpPr/>
          <p:nvPr/>
        </p:nvSpPr>
        <p:spPr>
          <a:xfrm>
            <a:off x="1873500" y="23493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2107775" y="28756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3634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Linguagem de Marcação de Hipertexto (HTML).</a:t>
            </a:r>
            <a:br>
              <a:rPr b="0" i="0" lang="pt-BR" sz="1500" u="none" cap="none" strike="noStrike">
                <a:solidFill>
                  <a:srgbClr val="3634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b="0" i="0" lang="pt-BR" sz="1500" u="none" cap="none" strike="noStrike">
                <a:solidFill>
                  <a:srgbClr val="3634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500" u="none" cap="none" strike="noStrike">
                <a:solidFill>
                  <a:srgbClr val="3634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Um hipertexto é um texto usado para fazer referência a outros textos, enquanto uma linguagem de marcação é composta por uma série de marcações que dizem para os servidores da web qual é o estilo e a estrutura de um documento.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/>
          <p:nvPr/>
        </p:nvSpPr>
        <p:spPr>
          <a:xfrm>
            <a:off x="335100" y="10170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p48"/>
          <p:cNvSpPr txBox="1"/>
          <p:nvPr/>
        </p:nvSpPr>
        <p:spPr>
          <a:xfrm>
            <a:off x="-266025" y="647700"/>
            <a:ext cx="6301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9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O QUE É CSS?</a:t>
            </a:r>
            <a:endParaRPr b="1" i="0" sz="49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0" name="Google Shape;480;p48"/>
          <p:cNvSpPr/>
          <p:nvPr/>
        </p:nvSpPr>
        <p:spPr>
          <a:xfrm>
            <a:off x="1873500" y="23493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p48"/>
          <p:cNvSpPr txBox="1"/>
          <p:nvPr/>
        </p:nvSpPr>
        <p:spPr>
          <a:xfrm>
            <a:off x="2107775" y="28756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3634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b="0" i="0" lang="pt-BR" sz="1500" u="none" cap="none" strike="noStrike">
                <a:solidFill>
                  <a:srgbClr val="3634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é chamado de linguagem </a:t>
            </a:r>
            <a:r>
              <a:rPr b="0" i="1" lang="pt-BR" sz="1500" u="none" cap="none" strike="noStrike">
                <a:solidFill>
                  <a:srgbClr val="3634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Cascading Style Sheet</a:t>
            </a:r>
            <a:r>
              <a:rPr b="0" i="0" lang="pt-BR" sz="1500" u="none" cap="none" strike="noStrike">
                <a:solidFill>
                  <a:srgbClr val="3634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 é usado para estilizar elementos escritos em uma linguagem de marcação como </a:t>
            </a:r>
            <a:r>
              <a:rPr b="0" i="0" lang="pt-BR" sz="1500" u="sng" cap="none" strike="noStrike">
                <a:solidFill>
                  <a:srgbClr val="6747C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</a:t>
            </a:r>
            <a:r>
              <a:rPr b="0" i="0" lang="pt-BR" sz="1500" u="none" cap="none" strike="noStrike">
                <a:solidFill>
                  <a:srgbClr val="3634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Visualizando pelo Desktop: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7" name="Google Shape;48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507" y="1170125"/>
            <a:ext cx="69349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Deletando o arquivo criado: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</a:rPr>
              <a:t>rm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93" name="Google Shape;4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87113"/>
            <a:ext cx="8839200" cy="9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0"/>
          <p:cNvSpPr/>
          <p:nvPr/>
        </p:nvSpPr>
        <p:spPr>
          <a:xfrm>
            <a:off x="4668375" y="2652675"/>
            <a:ext cx="688500" cy="31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/>
        </p:nvSpPr>
        <p:spPr>
          <a:xfrm>
            <a:off x="4912550" y="929138"/>
            <a:ext cx="5210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t/>
            </a:r>
            <a:endParaRPr b="1" i="0" sz="3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4403275" y="818675"/>
            <a:ext cx="4431900" cy="524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4365175" y="353050"/>
            <a:ext cx="45081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THIELE (TIE)</a:t>
            </a:r>
            <a:endParaRPr b="1" i="0" sz="3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21" name="Google Shape;121;p6"/>
          <p:cNvGrpSpPr/>
          <p:nvPr/>
        </p:nvGrpSpPr>
        <p:grpSpPr>
          <a:xfrm>
            <a:off x="4996557" y="1577915"/>
            <a:ext cx="436563" cy="440055"/>
            <a:chOff x="1346914" y="3281781"/>
            <a:chExt cx="873125" cy="880110"/>
          </a:xfrm>
        </p:grpSpPr>
        <p:sp>
          <p:nvSpPr>
            <p:cNvPr id="122" name="Google Shape;122;p6"/>
            <p:cNvSpPr/>
            <p:nvPr/>
          </p:nvSpPr>
          <p:spPr>
            <a:xfrm>
              <a:off x="1346914" y="3281781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459915" y="3398443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6"/>
          <p:cNvSpPr txBox="1"/>
          <p:nvPr/>
        </p:nvSpPr>
        <p:spPr>
          <a:xfrm>
            <a:off x="5605987" y="1658170"/>
            <a:ext cx="2763300" cy="3006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Instagram: @thie.nunes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5605987" y="2461073"/>
            <a:ext cx="2763300" cy="3006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Linkedin: Thiele Nunes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5605987" y="4135386"/>
            <a:ext cx="2763300" cy="3006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Discord: thielenunes#9182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5605987" y="3306604"/>
            <a:ext cx="2763300" cy="3006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GitHub: thielenuness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6"/>
          <p:cNvGrpSpPr/>
          <p:nvPr/>
        </p:nvGrpSpPr>
        <p:grpSpPr>
          <a:xfrm>
            <a:off x="4996557" y="2379006"/>
            <a:ext cx="436563" cy="440055"/>
            <a:chOff x="1346914" y="4883962"/>
            <a:chExt cx="873125" cy="880110"/>
          </a:xfrm>
        </p:grpSpPr>
        <p:sp>
          <p:nvSpPr>
            <p:cNvPr id="129" name="Google Shape;129;p6"/>
            <p:cNvSpPr/>
            <p:nvPr/>
          </p:nvSpPr>
          <p:spPr>
            <a:xfrm>
              <a:off x="1346914" y="4883962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459915" y="5000624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6"/>
          <p:cNvGrpSpPr/>
          <p:nvPr/>
        </p:nvGrpSpPr>
        <p:grpSpPr>
          <a:xfrm>
            <a:off x="4996557" y="3228179"/>
            <a:ext cx="436563" cy="440054"/>
            <a:chOff x="1346914" y="6582308"/>
            <a:chExt cx="873125" cy="880109"/>
          </a:xfrm>
        </p:grpSpPr>
        <p:sp>
          <p:nvSpPr>
            <p:cNvPr id="132" name="Google Shape;132;p6"/>
            <p:cNvSpPr/>
            <p:nvPr/>
          </p:nvSpPr>
          <p:spPr>
            <a:xfrm>
              <a:off x="1346914" y="6582308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1459915" y="6698970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6"/>
          <p:cNvGrpSpPr/>
          <p:nvPr/>
        </p:nvGrpSpPr>
        <p:grpSpPr>
          <a:xfrm>
            <a:off x="4996557" y="4029270"/>
            <a:ext cx="436563" cy="440054"/>
            <a:chOff x="1346914" y="8184489"/>
            <a:chExt cx="873125" cy="880109"/>
          </a:xfrm>
        </p:grpSpPr>
        <p:sp>
          <p:nvSpPr>
            <p:cNvPr id="135" name="Google Shape;135;p6"/>
            <p:cNvSpPr/>
            <p:nvPr/>
          </p:nvSpPr>
          <p:spPr>
            <a:xfrm>
              <a:off x="1346914" y="8184489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459915" y="8301151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00" y="784650"/>
            <a:ext cx="3336549" cy="33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</a:rPr>
              <a:t>Verificando pelo Desktop que o arquivo foi apagado: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500" name="Google Shape;50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5916" y="1017725"/>
            <a:ext cx="690456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Voltando para uma pasta acima: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</a:rPr>
              <a:t>cd ..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506" name="Google Shape;50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21900"/>
            <a:ext cx="8839202" cy="75291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2"/>
          <p:cNvSpPr/>
          <p:nvPr/>
        </p:nvSpPr>
        <p:spPr>
          <a:xfrm>
            <a:off x="3778150" y="1780450"/>
            <a:ext cx="688500" cy="31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Listando o que temos: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</a:rPr>
              <a:t>ls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513" name="Google Shape;51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00" y="1170125"/>
            <a:ext cx="7654524" cy="34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700">
                <a:solidFill>
                  <a:srgbClr val="000000"/>
                </a:solidFill>
              </a:rPr>
              <a:t>Remover a pasta que criamos antes: </a:t>
            </a:r>
            <a:r>
              <a:rPr lang="pt-BR" sz="2700">
                <a:solidFill>
                  <a:srgbClr val="FFFFFF"/>
                </a:solidFill>
                <a:highlight>
                  <a:srgbClr val="000000"/>
                </a:highlight>
              </a:rPr>
              <a:t>rm -r</a:t>
            </a:r>
            <a:endParaRPr sz="27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519" name="Google Shape;51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750" y="1233075"/>
            <a:ext cx="7493776" cy="33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6502cdd84_0_5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g226502cdd84_0_5"/>
          <p:cNvSpPr txBox="1"/>
          <p:nvPr/>
        </p:nvSpPr>
        <p:spPr>
          <a:xfrm>
            <a:off x="627250" y="1714500"/>
            <a:ext cx="69564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FEEDBACKS PARA SEGUNDA PARTE DA AULA</a:t>
            </a:r>
            <a:endParaRPr b="1" i="0" sz="41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Limpar a tela: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</a:rPr>
              <a:t>clear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531" name="Google Shape;53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975" y="1138275"/>
            <a:ext cx="4828776" cy="386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6"/>
          <p:cNvSpPr/>
          <p:nvPr/>
        </p:nvSpPr>
        <p:spPr>
          <a:xfrm>
            <a:off x="335100" y="2083875"/>
            <a:ext cx="38814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56"/>
          <p:cNvSpPr txBox="1"/>
          <p:nvPr/>
        </p:nvSpPr>
        <p:spPr>
          <a:xfrm>
            <a:off x="543600" y="2160075"/>
            <a:ext cx="7666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PARABÉNS!!</a:t>
            </a:r>
            <a:br>
              <a:rPr b="1" i="0" lang="pt-BR" sz="3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i="0" lang="pt-BR" sz="3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USAMOS O TERMINAL </a:t>
            </a:r>
            <a:r>
              <a:rPr b="1" i="0" lang="pt-BR" sz="3800" u="none" cap="none" strike="noStrike">
                <a:solidFill>
                  <a:srgbClr val="B382BA"/>
                </a:solidFill>
                <a:latin typeface="Rubik"/>
                <a:ea typeface="Rubik"/>
                <a:cs typeface="Rubik"/>
                <a:sym typeface="Rubik"/>
              </a:rPr>
              <a:t>GIT BASH</a:t>
            </a:r>
            <a:endParaRPr b="1" i="0" sz="38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DDDE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77" y="1000350"/>
            <a:ext cx="7618900" cy="31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8"/>
          <p:cNvSpPr txBox="1"/>
          <p:nvPr>
            <p:ph type="title"/>
          </p:nvPr>
        </p:nvSpPr>
        <p:spPr>
          <a:xfrm>
            <a:off x="265500" y="471175"/>
            <a:ext cx="40452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548" name="Google Shape;548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pwd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caminho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ls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lista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mkdir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cria nova pasta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cd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entrar e sair de diretórios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cd ..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voltar uma pasta acima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touch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cria arquivo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rm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deleta um arquivo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rm -r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 ou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rm --recursive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deleta uma pasta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clear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limpa a tela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9" name="Google Shape;54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25" y="16428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82BA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/>
        </p:nvSpPr>
        <p:spPr>
          <a:xfrm>
            <a:off x="5413454" y="990009"/>
            <a:ext cx="47094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t/>
            </a:r>
            <a:endParaRPr b="1" i="0" sz="3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4953138" y="891560"/>
            <a:ext cx="4005900" cy="467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4918700" y="476575"/>
            <a:ext cx="4074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PESSOAL</a:t>
            </a:r>
            <a:endParaRPr b="1" i="0" sz="3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45" name="Google Shape;145;p7"/>
          <p:cNvGrpSpPr/>
          <p:nvPr/>
        </p:nvGrpSpPr>
        <p:grpSpPr>
          <a:xfrm>
            <a:off x="4996557" y="1577915"/>
            <a:ext cx="436563" cy="440055"/>
            <a:chOff x="1346914" y="3281781"/>
            <a:chExt cx="873125" cy="880110"/>
          </a:xfrm>
        </p:grpSpPr>
        <p:sp>
          <p:nvSpPr>
            <p:cNvPr id="146" name="Google Shape;146;p7"/>
            <p:cNvSpPr/>
            <p:nvPr/>
          </p:nvSpPr>
          <p:spPr>
            <a:xfrm>
              <a:off x="1346914" y="3281781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459915" y="3398443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7"/>
          <p:cNvSpPr txBox="1"/>
          <p:nvPr/>
        </p:nvSpPr>
        <p:spPr>
          <a:xfrm>
            <a:off x="5605987" y="1658170"/>
            <a:ext cx="2763300" cy="3006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 amo música!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605987" y="2461073"/>
            <a:ext cx="2763300" cy="3006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ler sempre foi meu hobby favorito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5605987" y="4135386"/>
            <a:ext cx="2763300" cy="3006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tenho duas irmãs mais novas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5605987" y="3306604"/>
            <a:ext cx="2763300" cy="3006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 viciada em chá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7"/>
          <p:cNvGrpSpPr/>
          <p:nvPr/>
        </p:nvGrpSpPr>
        <p:grpSpPr>
          <a:xfrm>
            <a:off x="4996557" y="2379006"/>
            <a:ext cx="436563" cy="440055"/>
            <a:chOff x="1346914" y="4883962"/>
            <a:chExt cx="873125" cy="880110"/>
          </a:xfrm>
        </p:grpSpPr>
        <p:sp>
          <p:nvSpPr>
            <p:cNvPr id="153" name="Google Shape;153;p7"/>
            <p:cNvSpPr/>
            <p:nvPr/>
          </p:nvSpPr>
          <p:spPr>
            <a:xfrm>
              <a:off x="1346914" y="4883962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1459915" y="5000624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7"/>
          <p:cNvGrpSpPr/>
          <p:nvPr/>
        </p:nvGrpSpPr>
        <p:grpSpPr>
          <a:xfrm>
            <a:off x="4996557" y="3228179"/>
            <a:ext cx="436563" cy="440054"/>
            <a:chOff x="1346914" y="6582308"/>
            <a:chExt cx="873125" cy="880109"/>
          </a:xfrm>
        </p:grpSpPr>
        <p:sp>
          <p:nvSpPr>
            <p:cNvPr id="156" name="Google Shape;156;p7"/>
            <p:cNvSpPr/>
            <p:nvPr/>
          </p:nvSpPr>
          <p:spPr>
            <a:xfrm>
              <a:off x="1346914" y="6582308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459915" y="6698970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7"/>
          <p:cNvGrpSpPr/>
          <p:nvPr/>
        </p:nvGrpSpPr>
        <p:grpSpPr>
          <a:xfrm>
            <a:off x="4996557" y="4029270"/>
            <a:ext cx="436563" cy="440054"/>
            <a:chOff x="1346914" y="8184489"/>
            <a:chExt cx="873125" cy="880109"/>
          </a:xfrm>
        </p:grpSpPr>
        <p:sp>
          <p:nvSpPr>
            <p:cNvPr id="159" name="Google Shape;159;p7"/>
            <p:cNvSpPr/>
            <p:nvPr/>
          </p:nvSpPr>
          <p:spPr>
            <a:xfrm>
              <a:off x="1346914" y="8184489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1459915" y="8301151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7"/>
          <p:cNvSpPr txBox="1"/>
          <p:nvPr/>
        </p:nvSpPr>
        <p:spPr>
          <a:xfrm>
            <a:off x="760626" y="509043"/>
            <a:ext cx="4672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t/>
            </a:r>
            <a:endParaRPr b="1" i="0" sz="3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303941" y="411436"/>
            <a:ext cx="3974100" cy="4629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269775" y="-1"/>
            <a:ext cx="4042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4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PROFISSIONAL</a:t>
            </a:r>
            <a:endParaRPr b="1" i="0" sz="3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64" name="Google Shape;164;p7"/>
          <p:cNvGrpSpPr/>
          <p:nvPr/>
        </p:nvGrpSpPr>
        <p:grpSpPr>
          <a:xfrm>
            <a:off x="560961" y="1154913"/>
            <a:ext cx="447826" cy="469715"/>
            <a:chOff x="1346914" y="3281781"/>
            <a:chExt cx="873125" cy="880110"/>
          </a:xfrm>
        </p:grpSpPr>
        <p:sp>
          <p:nvSpPr>
            <p:cNvPr id="165" name="Google Shape;165;p7"/>
            <p:cNvSpPr/>
            <p:nvPr/>
          </p:nvSpPr>
          <p:spPr>
            <a:xfrm>
              <a:off x="1346914" y="3281781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459915" y="3398443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7"/>
          <p:cNvSpPr txBox="1"/>
          <p:nvPr/>
        </p:nvSpPr>
        <p:spPr>
          <a:xfrm>
            <a:off x="1186224" y="1062771"/>
            <a:ext cx="2834700" cy="7929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meses web Freela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meses front Tera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meses mobile Meli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1186224" y="2016040"/>
            <a:ext cx="2834700" cy="7929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Reprograma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Estação Hack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1186224" y="3721718"/>
            <a:ext cx="2834700" cy="6237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Espanhol</a:t>
            </a:r>
            <a:b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Inglês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1186224" y="2918477"/>
            <a:ext cx="2834700" cy="6237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Relações Públicas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Análise e desenvolvimento de sistemas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7"/>
          <p:cNvGrpSpPr/>
          <p:nvPr/>
        </p:nvGrpSpPr>
        <p:grpSpPr>
          <a:xfrm>
            <a:off x="560961" y="2009997"/>
            <a:ext cx="447826" cy="469715"/>
            <a:chOff x="1346914" y="4883962"/>
            <a:chExt cx="873125" cy="880110"/>
          </a:xfrm>
        </p:grpSpPr>
        <p:sp>
          <p:nvSpPr>
            <p:cNvPr id="172" name="Google Shape;172;p7"/>
            <p:cNvSpPr/>
            <p:nvPr/>
          </p:nvSpPr>
          <p:spPr>
            <a:xfrm>
              <a:off x="1346914" y="4883962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459915" y="5000624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7"/>
          <p:cNvGrpSpPr/>
          <p:nvPr/>
        </p:nvGrpSpPr>
        <p:grpSpPr>
          <a:xfrm>
            <a:off x="560961" y="2916404"/>
            <a:ext cx="447826" cy="469714"/>
            <a:chOff x="1346914" y="6582308"/>
            <a:chExt cx="873125" cy="880109"/>
          </a:xfrm>
        </p:grpSpPr>
        <p:sp>
          <p:nvSpPr>
            <p:cNvPr id="175" name="Google Shape;175;p7"/>
            <p:cNvSpPr/>
            <p:nvPr/>
          </p:nvSpPr>
          <p:spPr>
            <a:xfrm>
              <a:off x="1346914" y="6582308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459915" y="6698970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7"/>
          <p:cNvGrpSpPr/>
          <p:nvPr/>
        </p:nvGrpSpPr>
        <p:grpSpPr>
          <a:xfrm>
            <a:off x="560961" y="3771488"/>
            <a:ext cx="447826" cy="469714"/>
            <a:chOff x="1346914" y="8184489"/>
            <a:chExt cx="873125" cy="880109"/>
          </a:xfrm>
        </p:grpSpPr>
        <p:sp>
          <p:nvSpPr>
            <p:cNvPr id="178" name="Google Shape;178;p7"/>
            <p:cNvSpPr/>
            <p:nvPr/>
          </p:nvSpPr>
          <p:spPr>
            <a:xfrm>
              <a:off x="1346914" y="8184489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459915" y="8301151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/>
          <p:nvPr/>
        </p:nvSpPr>
        <p:spPr>
          <a:xfrm>
            <a:off x="335100" y="2083875"/>
            <a:ext cx="7520400" cy="8673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543600" y="2160075"/>
            <a:ext cx="7666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JÁ PASSAMOS POR 2 TEMAS DA AULA! PARABÉNS!</a:t>
            </a:r>
            <a:endParaRPr b="1" i="0" sz="30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</a:rPr>
              <a:t>Configuração de autoria no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Git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Git </a:t>
            </a:r>
            <a:r>
              <a:rPr lang="pt-BR">
                <a:solidFill>
                  <a:srgbClr val="000000"/>
                </a:solidFill>
              </a:rPr>
              <a:t>precisa saber seu nome e seu e-mail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71" name="Google Shape;571;p6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Comando para dizer qual seu nome: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</a:rPr>
              <a:t>git config --global user.name “Seu nome”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Comando para dizer qual seu email: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</a:rPr>
              <a:t>git config --global user.email “seu@email.com”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Comando de verificação se a configuração foi realizada com sucesso: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</a:rPr>
              <a:t>git config --list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Abrindo o Git Bash: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Git Bash here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  <p:pic>
        <p:nvPicPr>
          <p:cNvPr id="577" name="Google Shape;57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620" y="941525"/>
            <a:ext cx="7202761" cy="40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 txBox="1"/>
          <p:nvPr>
            <p:ph idx="1" type="body"/>
          </p:nvPr>
        </p:nvSpPr>
        <p:spPr>
          <a:xfrm>
            <a:off x="311700" y="2617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Comando para dizer qual seu nome: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</a:rPr>
              <a:t>git config --global user.name “Thiele Nunes”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Comando para dizer qual seu email: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</a:rPr>
              <a:t>git config --global user.email “thielenunes@email.com”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Comando de verificação se a configuração foi realizada com sucesso: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</a:rPr>
              <a:t>git config --list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Avisar 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Git</a:t>
            </a:r>
            <a:r>
              <a:rPr lang="pt-BR">
                <a:solidFill>
                  <a:srgbClr val="000000"/>
                </a:solidFill>
              </a:rPr>
              <a:t> quem sou eu: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0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8" name="Google Shape;5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925" y="838350"/>
            <a:ext cx="517744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6"/>
          <p:cNvSpPr txBox="1"/>
          <p:nvPr>
            <p:ph type="title"/>
          </p:nvPr>
        </p:nvSpPr>
        <p:spPr>
          <a:xfrm>
            <a:off x="265500" y="623575"/>
            <a:ext cx="40452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594" name="Google Shape;594;p6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git config --global user.name “Seu Nome”</a:t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git config --global user.email “seu@email.com”</a:t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git config --list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5" name="Google Shape;59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75" y="1718875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82BA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</a:rPr>
              <a:t>Iniciando 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controle de versão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Queremos rastrear com 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Git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  <p:pic>
        <p:nvPicPr>
          <p:cNvPr id="611" name="Google Shape;61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9630" y="1017725"/>
            <a:ext cx="52047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/>
          <p:nvPr/>
        </p:nvSpPr>
        <p:spPr>
          <a:xfrm>
            <a:off x="673457" y="1640890"/>
            <a:ext cx="436562" cy="440055"/>
          </a:xfrm>
          <a:custGeom>
            <a:rect b="b" l="l" r="r" t="t"/>
            <a:pathLst>
              <a:path extrusionOk="0" h="880110" w="873125">
                <a:moveTo>
                  <a:pt x="436318" y="879934"/>
                </a:moveTo>
                <a:lnTo>
                  <a:pt x="393552" y="877815"/>
                </a:lnTo>
                <a:lnTo>
                  <a:pt x="351196" y="871480"/>
                </a:lnTo>
                <a:lnTo>
                  <a:pt x="309662" y="860989"/>
                </a:lnTo>
                <a:lnTo>
                  <a:pt x="269346" y="846444"/>
                </a:lnTo>
                <a:lnTo>
                  <a:pt x="230639" y="827983"/>
                </a:lnTo>
                <a:lnTo>
                  <a:pt x="193912" y="805786"/>
                </a:lnTo>
                <a:lnTo>
                  <a:pt x="159521" y="780067"/>
                </a:lnTo>
                <a:lnTo>
                  <a:pt x="127794" y="751071"/>
                </a:lnTo>
                <a:lnTo>
                  <a:pt x="99039" y="719079"/>
                </a:lnTo>
                <a:lnTo>
                  <a:pt x="73532" y="684400"/>
                </a:lnTo>
                <a:lnTo>
                  <a:pt x="51520" y="647366"/>
                </a:lnTo>
                <a:lnTo>
                  <a:pt x="33212" y="608335"/>
                </a:lnTo>
                <a:lnTo>
                  <a:pt x="18787" y="567682"/>
                </a:lnTo>
                <a:lnTo>
                  <a:pt x="8383" y="525801"/>
                </a:lnTo>
                <a:lnTo>
                  <a:pt x="2100" y="483091"/>
                </a:lnTo>
                <a:lnTo>
                  <a:pt x="0" y="439967"/>
                </a:lnTo>
                <a:lnTo>
                  <a:pt x="131" y="429166"/>
                </a:lnTo>
                <a:lnTo>
                  <a:pt x="3281" y="386107"/>
                </a:lnTo>
                <a:lnTo>
                  <a:pt x="10602" y="343566"/>
                </a:lnTo>
                <a:lnTo>
                  <a:pt x="22022" y="301954"/>
                </a:lnTo>
                <a:lnTo>
                  <a:pt x="37433" y="261671"/>
                </a:lnTo>
                <a:lnTo>
                  <a:pt x="56684" y="223105"/>
                </a:lnTo>
                <a:lnTo>
                  <a:pt x="79592" y="186627"/>
                </a:lnTo>
                <a:lnTo>
                  <a:pt x="105936" y="152590"/>
                </a:lnTo>
                <a:lnTo>
                  <a:pt x="135461" y="121319"/>
                </a:lnTo>
                <a:lnTo>
                  <a:pt x="167884" y="93118"/>
                </a:lnTo>
                <a:lnTo>
                  <a:pt x="202891" y="68257"/>
                </a:lnTo>
                <a:lnTo>
                  <a:pt x="240148" y="46976"/>
                </a:lnTo>
                <a:lnTo>
                  <a:pt x="279293" y="29479"/>
                </a:lnTo>
                <a:lnTo>
                  <a:pt x="319950" y="15936"/>
                </a:lnTo>
                <a:lnTo>
                  <a:pt x="361727" y="6476"/>
                </a:lnTo>
                <a:lnTo>
                  <a:pt x="404224" y="1191"/>
                </a:lnTo>
                <a:lnTo>
                  <a:pt x="436318" y="0"/>
                </a:lnTo>
                <a:lnTo>
                  <a:pt x="447030" y="132"/>
                </a:lnTo>
                <a:lnTo>
                  <a:pt x="489732" y="3308"/>
                </a:lnTo>
                <a:lnTo>
                  <a:pt x="531920" y="10690"/>
                </a:lnTo>
                <a:lnTo>
                  <a:pt x="573186" y="22206"/>
                </a:lnTo>
                <a:lnTo>
                  <a:pt x="613136" y="37746"/>
                </a:lnTo>
                <a:lnTo>
                  <a:pt x="651382" y="57158"/>
                </a:lnTo>
                <a:lnTo>
                  <a:pt x="687557" y="80258"/>
                </a:lnTo>
                <a:lnTo>
                  <a:pt x="721313" y="106822"/>
                </a:lnTo>
                <a:lnTo>
                  <a:pt x="752323" y="136594"/>
                </a:lnTo>
                <a:lnTo>
                  <a:pt x="780291" y="169288"/>
                </a:lnTo>
                <a:lnTo>
                  <a:pt x="804945" y="204587"/>
                </a:lnTo>
                <a:lnTo>
                  <a:pt x="826050" y="242156"/>
                </a:lnTo>
                <a:lnTo>
                  <a:pt x="843402" y="281628"/>
                </a:lnTo>
                <a:lnTo>
                  <a:pt x="856833" y="322625"/>
                </a:lnTo>
                <a:lnTo>
                  <a:pt x="866214" y="364752"/>
                </a:lnTo>
                <a:lnTo>
                  <a:pt x="871456" y="407604"/>
                </a:lnTo>
                <a:lnTo>
                  <a:pt x="872637" y="439967"/>
                </a:lnTo>
                <a:lnTo>
                  <a:pt x="872506" y="450768"/>
                </a:lnTo>
                <a:lnTo>
                  <a:pt x="869356" y="493827"/>
                </a:lnTo>
                <a:lnTo>
                  <a:pt x="862035" y="536368"/>
                </a:lnTo>
                <a:lnTo>
                  <a:pt x="850614" y="577979"/>
                </a:lnTo>
                <a:lnTo>
                  <a:pt x="835204" y="618263"/>
                </a:lnTo>
                <a:lnTo>
                  <a:pt x="815952" y="656829"/>
                </a:lnTo>
                <a:lnTo>
                  <a:pt x="793044" y="693306"/>
                </a:lnTo>
                <a:lnTo>
                  <a:pt x="766701" y="727344"/>
                </a:lnTo>
                <a:lnTo>
                  <a:pt x="737176" y="758614"/>
                </a:lnTo>
                <a:lnTo>
                  <a:pt x="704753" y="786816"/>
                </a:lnTo>
                <a:lnTo>
                  <a:pt x="669746" y="811676"/>
                </a:lnTo>
                <a:lnTo>
                  <a:pt x="632489" y="832958"/>
                </a:lnTo>
                <a:lnTo>
                  <a:pt x="593344" y="850454"/>
                </a:lnTo>
                <a:lnTo>
                  <a:pt x="552687" y="863998"/>
                </a:lnTo>
                <a:lnTo>
                  <a:pt x="510909" y="873458"/>
                </a:lnTo>
                <a:lnTo>
                  <a:pt x="468413" y="878743"/>
                </a:lnTo>
                <a:lnTo>
                  <a:pt x="436318" y="879934"/>
                </a:lnTo>
                <a:close/>
              </a:path>
            </a:pathLst>
          </a:custGeom>
          <a:solidFill>
            <a:srgbClr val="B382BA"/>
          </a:solidFill>
          <a:ln cap="flat" cmpd="sng" w="9525">
            <a:solidFill>
              <a:srgbClr val="B38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>
            <p:ph type="title"/>
          </p:nvPr>
        </p:nvSpPr>
        <p:spPr>
          <a:xfrm>
            <a:off x="667115" y="772263"/>
            <a:ext cx="29553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Combinados</a:t>
            </a:r>
            <a:endParaRPr/>
          </a:p>
        </p:txBody>
      </p:sp>
      <p:sp>
        <p:nvSpPr>
          <p:cNvPr id="186" name="Google Shape;186;p2"/>
          <p:cNvSpPr txBox="1"/>
          <p:nvPr/>
        </p:nvSpPr>
        <p:spPr>
          <a:xfrm>
            <a:off x="1282888" y="1644951"/>
            <a:ext cx="2763300" cy="4344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eu não sei, posso </a:t>
            </a: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descobrir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1282887" y="3283961"/>
            <a:ext cx="2763300" cy="4344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Interações no ZOOM ✋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1282887" y="2455179"/>
            <a:ext cx="2763300" cy="4344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Atenção </a:t>
            </a: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plena</a:t>
            </a: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 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>
            <a:off x="673457" y="2452954"/>
            <a:ext cx="436562" cy="440054"/>
            <a:chOff x="1346914" y="6582308"/>
            <a:chExt cx="873125" cy="880109"/>
          </a:xfrm>
        </p:grpSpPr>
        <p:sp>
          <p:nvSpPr>
            <p:cNvPr id="190" name="Google Shape;190;p2"/>
            <p:cNvSpPr/>
            <p:nvPr/>
          </p:nvSpPr>
          <p:spPr>
            <a:xfrm>
              <a:off x="1346914" y="6582308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459915" y="6698970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2"/>
          <p:cNvGrpSpPr/>
          <p:nvPr/>
        </p:nvGrpSpPr>
        <p:grpSpPr>
          <a:xfrm>
            <a:off x="673457" y="3254045"/>
            <a:ext cx="436562" cy="440054"/>
            <a:chOff x="1346914" y="8184489"/>
            <a:chExt cx="873125" cy="880109"/>
          </a:xfrm>
        </p:grpSpPr>
        <p:sp>
          <p:nvSpPr>
            <p:cNvPr id="193" name="Google Shape;193;p2"/>
            <p:cNvSpPr/>
            <p:nvPr/>
          </p:nvSpPr>
          <p:spPr>
            <a:xfrm>
              <a:off x="1346914" y="8184489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459915" y="8301151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" name="Google Shape;1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1525" y="1279875"/>
            <a:ext cx="3349276" cy="334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1"/>
          <p:cNvSpPr txBox="1"/>
          <p:nvPr>
            <p:ph type="title"/>
          </p:nvPr>
        </p:nvSpPr>
        <p:spPr>
          <a:xfrm>
            <a:off x="1909650" y="2150850"/>
            <a:ext cx="569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</a:rPr>
              <a:t>Faremos o </a:t>
            </a:r>
            <a:r>
              <a:rPr b="1" lang="pt-BR">
                <a:solidFill>
                  <a:srgbClr val="B382BA"/>
                </a:solidFill>
              </a:rPr>
              <a:t>controle de versão</a:t>
            </a:r>
            <a:r>
              <a:rPr lang="pt-BR">
                <a:solidFill>
                  <a:srgbClr val="000000"/>
                </a:solidFill>
              </a:rPr>
              <a:t> do seu projeto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</a:rPr>
              <a:t>Antes disso: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UMA BREVE REVISÃO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3"/>
          <p:cNvSpPr/>
          <p:nvPr/>
        </p:nvSpPr>
        <p:spPr>
          <a:xfrm>
            <a:off x="335100" y="2083875"/>
            <a:ext cx="69621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73"/>
          <p:cNvSpPr txBox="1"/>
          <p:nvPr/>
        </p:nvSpPr>
        <p:spPr>
          <a:xfrm>
            <a:off x="508750" y="2003850"/>
            <a:ext cx="7666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QUAL É O COMANDO PARA CRIAR UMA PASTA PELO TERMINAL?</a:t>
            </a:r>
            <a:endParaRPr b="1" i="0" sz="34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4"/>
          <p:cNvSpPr/>
          <p:nvPr/>
        </p:nvSpPr>
        <p:spPr>
          <a:xfrm>
            <a:off x="335100" y="2083875"/>
            <a:ext cx="69621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Google Shape;633;p74"/>
          <p:cNvSpPr txBox="1"/>
          <p:nvPr/>
        </p:nvSpPr>
        <p:spPr>
          <a:xfrm>
            <a:off x="508750" y="2003850"/>
            <a:ext cx="7666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QUAL É O COMANDO PARA ENTRAR EM UMA PASTA PELO TERMINAL?</a:t>
            </a:r>
            <a:endParaRPr b="1" i="0" sz="34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5"/>
          <p:cNvSpPr/>
          <p:nvPr/>
        </p:nvSpPr>
        <p:spPr>
          <a:xfrm>
            <a:off x="335100" y="2083875"/>
            <a:ext cx="69621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75"/>
          <p:cNvSpPr txBox="1"/>
          <p:nvPr/>
        </p:nvSpPr>
        <p:spPr>
          <a:xfrm>
            <a:off x="508750" y="2003850"/>
            <a:ext cx="7666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QUAL É O COMANDO PARA CRIAR UM ARQUIVO (INDEX) PELO TERMINAL?</a:t>
            </a:r>
            <a:endParaRPr b="1" i="0" sz="34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6"/>
          <p:cNvSpPr/>
          <p:nvPr/>
        </p:nvSpPr>
        <p:spPr>
          <a:xfrm>
            <a:off x="335100" y="2083875"/>
            <a:ext cx="69621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5" name="Google Shape;645;p76"/>
          <p:cNvSpPr txBox="1"/>
          <p:nvPr/>
        </p:nvSpPr>
        <p:spPr>
          <a:xfrm>
            <a:off x="508750" y="2003850"/>
            <a:ext cx="7666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QUAL É O COMANDO PARA CRIAR UMA PASTA DENTRO DE UMA PASTA PELO TERMINAL?</a:t>
            </a:r>
            <a:endParaRPr b="1" i="0" sz="34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7"/>
          <p:cNvSpPr/>
          <p:nvPr/>
        </p:nvSpPr>
        <p:spPr>
          <a:xfrm>
            <a:off x="335100" y="2083875"/>
            <a:ext cx="69621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1" name="Google Shape;651;p77"/>
          <p:cNvSpPr txBox="1"/>
          <p:nvPr/>
        </p:nvSpPr>
        <p:spPr>
          <a:xfrm>
            <a:off x="508750" y="2003850"/>
            <a:ext cx="7666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QUAL É O COMANDO PARA CRIAR UM ARQUIVO (</a:t>
            </a:r>
            <a:r>
              <a:rPr b="1" i="0" lang="pt-BR" sz="3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CSS) </a:t>
            </a:r>
            <a:r>
              <a:rPr b="1" i="0" lang="pt-BR" sz="3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DENTRO DE UMA PASTA PELO TERMINAL?</a:t>
            </a:r>
            <a:endParaRPr b="1" i="0" sz="34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8"/>
          <p:cNvSpPr/>
          <p:nvPr/>
        </p:nvSpPr>
        <p:spPr>
          <a:xfrm>
            <a:off x="181775" y="320600"/>
            <a:ext cx="47226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Google Shape;657;p78"/>
          <p:cNvSpPr txBox="1"/>
          <p:nvPr/>
        </p:nvSpPr>
        <p:spPr>
          <a:xfrm>
            <a:off x="355425" y="426025"/>
            <a:ext cx="76665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i="0" lang="pt-BR" sz="3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PERFIL DA ALUNA</a:t>
            </a:r>
            <a:endParaRPr b="1" i="0" sz="3800" u="none" cap="none" strike="noStrike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Queremos 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Git</a:t>
            </a:r>
            <a:r>
              <a:rPr lang="pt-BR">
                <a:solidFill>
                  <a:srgbClr val="000000"/>
                </a:solidFill>
              </a:rPr>
              <a:t> observando tudo o que acontece dentro desta pasta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63" name="Google Shape;663;p79"/>
          <p:cNvPicPr preferRelativeResize="0"/>
          <p:nvPr/>
        </p:nvPicPr>
        <p:blipFill rotWithShape="1">
          <a:blip r:embed="rId3">
            <a:alphaModFix/>
          </a:blip>
          <a:srcRect b="46022" l="9805" r="61648" t="9412"/>
          <a:stretch/>
        </p:blipFill>
        <p:spPr>
          <a:xfrm>
            <a:off x="1867825" y="1428751"/>
            <a:ext cx="3415050" cy="29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875" y="3660976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</a:rPr>
              <a:t>Como acontece o </a:t>
            </a:r>
            <a:r>
              <a:rPr b="1" lang="pt-BR">
                <a:solidFill>
                  <a:srgbClr val="B382BA"/>
                </a:solidFill>
              </a:rPr>
              <a:t>controle de versão</a:t>
            </a:r>
            <a:endParaRPr b="1">
              <a:solidFill>
                <a:srgbClr val="B382B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667129" y="409850"/>
            <a:ext cx="4197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200"/>
              <a:t>Quebra gelo</a:t>
            </a:r>
            <a:endParaRPr sz="3200"/>
          </a:p>
        </p:txBody>
      </p:sp>
      <p:sp>
        <p:nvSpPr>
          <p:cNvPr id="201" name="Google Shape;201;p8"/>
          <p:cNvSpPr txBox="1"/>
          <p:nvPr/>
        </p:nvSpPr>
        <p:spPr>
          <a:xfrm>
            <a:off x="1318362" y="2394811"/>
            <a:ext cx="2763300" cy="4344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Alterar o nome ex: Thiele {Animação}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8"/>
          <p:cNvGrpSpPr/>
          <p:nvPr/>
        </p:nvGrpSpPr>
        <p:grpSpPr>
          <a:xfrm>
            <a:off x="708932" y="2364895"/>
            <a:ext cx="436562" cy="440054"/>
            <a:chOff x="1346914" y="8184489"/>
            <a:chExt cx="873125" cy="880109"/>
          </a:xfrm>
        </p:grpSpPr>
        <p:sp>
          <p:nvSpPr>
            <p:cNvPr id="203" name="Google Shape;203;p8"/>
            <p:cNvSpPr/>
            <p:nvPr/>
          </p:nvSpPr>
          <p:spPr>
            <a:xfrm>
              <a:off x="1346914" y="8184489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459915" y="8301151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b="0" l="0" r="52414" t="0"/>
          <a:stretch/>
        </p:blipFill>
        <p:spPr>
          <a:xfrm>
            <a:off x="5192300" y="1404200"/>
            <a:ext cx="2544801" cy="300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>
            <p:ph type="title"/>
          </p:nvPr>
        </p:nvSpPr>
        <p:spPr>
          <a:xfrm>
            <a:off x="667125" y="984950"/>
            <a:ext cx="3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pt-BR" sz="1200">
                <a:solidFill>
                  <a:srgbClr val="000000"/>
                </a:solidFill>
              </a:rPr>
              <a:t>Uma palavra, que represente um sentimento que você tem no momento de expectativa com a aula. </a:t>
            </a:r>
            <a:endParaRPr b="0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O que vai acontecer...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5" name="Google Shape;675;p81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76" name="Google Shape;676;p81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(pasta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77" name="Google Shape;677;p81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78" name="Google Shape;67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000000"/>
                </a:solidFill>
              </a:rPr>
              <a:t>Adição dos arquivos para área de preparação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85" name="Google Shape;685;p82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86" name="Google Shape;686;p82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(pasta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87" name="Google Shape;687;p82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88" name="Google Shape;68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82"/>
          <p:cNvSpPr/>
          <p:nvPr/>
        </p:nvSpPr>
        <p:spPr>
          <a:xfrm>
            <a:off x="2686175" y="2607975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90" name="Google Shape;69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113" y="2293750"/>
            <a:ext cx="1247775" cy="1266825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1" name="Google Shape;69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highlight>
                  <a:srgbClr val="B382BA"/>
                </a:highlight>
              </a:rPr>
              <a:t>Git:</a:t>
            </a:r>
            <a:r>
              <a:rPr lang="pt-BR" sz="2100">
                <a:solidFill>
                  <a:srgbClr val="000000"/>
                </a:solidFill>
              </a:rPr>
              <a:t> recebe um “contrato” contendo as informações de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</a:rPr>
              <a:t>quais arquivos, quem é a autora e o que foi feito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697" name="Google Shape;697;p83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98" name="Google Shape;698;p83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(diretório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99" name="Google Shape;699;p83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00" name="Google Shape;70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3"/>
          <p:cNvSpPr/>
          <p:nvPr/>
        </p:nvSpPr>
        <p:spPr>
          <a:xfrm>
            <a:off x="2686175" y="2607975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02" name="Google Shape;70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113" y="2293750"/>
            <a:ext cx="1247775" cy="1266825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3" name="Google Shape;703;p83"/>
          <p:cNvSpPr/>
          <p:nvPr/>
        </p:nvSpPr>
        <p:spPr>
          <a:xfrm>
            <a:off x="5195900" y="2607963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04" name="Google Shape;70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813" y="2293750"/>
            <a:ext cx="1247775" cy="1266825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5" name="Google Shape;70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6300" y="3645525"/>
            <a:ext cx="893875" cy="8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4"/>
          <p:cNvSpPr txBox="1"/>
          <p:nvPr>
            <p:ph type="title"/>
          </p:nvPr>
        </p:nvSpPr>
        <p:spPr>
          <a:xfrm>
            <a:off x="1498450" y="2150850"/>
            <a:ext cx="5952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</a:rPr>
              <a:t>Começando o </a:t>
            </a:r>
            <a:r>
              <a:rPr b="1" lang="pt-BR">
                <a:solidFill>
                  <a:srgbClr val="B382BA"/>
                </a:solidFill>
              </a:rPr>
              <a:t>controle de versão</a:t>
            </a:r>
            <a:r>
              <a:rPr lang="pt-BR">
                <a:solidFill>
                  <a:srgbClr val="000000"/>
                </a:solidFill>
              </a:rPr>
              <a:t> no projeto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Iniciando o rastreamento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600">
                <a:solidFill>
                  <a:srgbClr val="000000"/>
                </a:solidFill>
              </a:rPr>
              <a:t>Iniciando o rastreamento do Git: </a:t>
            </a: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</a:rPr>
              <a:t>git init</a:t>
            </a:r>
            <a:endParaRPr sz="2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722" name="Google Shape;72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875" y="1180500"/>
            <a:ext cx="66051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Estamos aqui: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8" name="Google Shape;728;p87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29" name="Google Shape;729;p87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(pasta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30" name="Google Shape;730;p87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31" name="Google Shape;73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</a:rPr>
              <a:t>Listando os arquivos ocultos: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</a:rPr>
              <a:t>ls -a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738" name="Google Shape;73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59825"/>
            <a:ext cx="8839199" cy="110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Verificação do status: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44" name="Google Shape;74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77500"/>
            <a:ext cx="8839201" cy="2900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Adicionar o arquivo index.html: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index.html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50" name="Google Shape;75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50" y="1360625"/>
            <a:ext cx="8520601" cy="323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9"/>
          <p:cNvGrpSpPr/>
          <p:nvPr/>
        </p:nvGrpSpPr>
        <p:grpSpPr>
          <a:xfrm>
            <a:off x="655500" y="1101429"/>
            <a:ext cx="399367" cy="353100"/>
            <a:chOff x="1346914" y="3281781"/>
            <a:chExt cx="873125" cy="880110"/>
          </a:xfrm>
        </p:grpSpPr>
        <p:sp>
          <p:nvSpPr>
            <p:cNvPr id="212" name="Google Shape;212;p9"/>
            <p:cNvSpPr/>
            <p:nvPr/>
          </p:nvSpPr>
          <p:spPr>
            <a:xfrm>
              <a:off x="1346914" y="3281781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1459915" y="3398443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9"/>
          <p:cNvSpPr txBox="1"/>
          <p:nvPr>
            <p:ph type="title"/>
          </p:nvPr>
        </p:nvSpPr>
        <p:spPr>
          <a:xfrm>
            <a:off x="649132" y="232733"/>
            <a:ext cx="20937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215" name="Google Shape;215;p9"/>
          <p:cNvSpPr txBox="1"/>
          <p:nvPr/>
        </p:nvSpPr>
        <p:spPr>
          <a:xfrm>
            <a:off x="1212935" y="1165775"/>
            <a:ext cx="63204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é versionamento de código? Introdução a git/github e conceitos.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1212935" y="1810000"/>
            <a:ext cx="63204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Comandos básicos no terminal usando o GitBash e configurações de autoria no git.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1212935" y="2488425"/>
            <a:ext cx="63204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Controle de versão e projeto em sala chamado: Perfil da aluna.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9"/>
          <p:cNvGrpSpPr/>
          <p:nvPr/>
        </p:nvGrpSpPr>
        <p:grpSpPr>
          <a:xfrm>
            <a:off x="655500" y="1744224"/>
            <a:ext cx="399367" cy="353100"/>
            <a:chOff x="1346914" y="4883962"/>
            <a:chExt cx="873125" cy="880110"/>
          </a:xfrm>
        </p:grpSpPr>
        <p:sp>
          <p:nvSpPr>
            <p:cNvPr id="219" name="Google Shape;219;p9"/>
            <p:cNvSpPr/>
            <p:nvPr/>
          </p:nvSpPr>
          <p:spPr>
            <a:xfrm>
              <a:off x="1346914" y="4883962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1459915" y="5000624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9"/>
          <p:cNvGrpSpPr/>
          <p:nvPr/>
        </p:nvGrpSpPr>
        <p:grpSpPr>
          <a:xfrm>
            <a:off x="655500" y="2425600"/>
            <a:ext cx="399367" cy="353100"/>
            <a:chOff x="1346914" y="6582308"/>
            <a:chExt cx="873125" cy="880109"/>
          </a:xfrm>
        </p:grpSpPr>
        <p:sp>
          <p:nvSpPr>
            <p:cNvPr id="222" name="Google Shape;222;p9"/>
            <p:cNvSpPr/>
            <p:nvPr/>
          </p:nvSpPr>
          <p:spPr>
            <a:xfrm>
              <a:off x="1346914" y="6582308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459915" y="6698970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9"/>
          <p:cNvSpPr txBox="1"/>
          <p:nvPr/>
        </p:nvSpPr>
        <p:spPr>
          <a:xfrm>
            <a:off x="1212939" y="3973975"/>
            <a:ext cx="52398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Outras ferramentas - Dúvidas finais - Projeto de casa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9"/>
          <p:cNvGrpSpPr/>
          <p:nvPr/>
        </p:nvGrpSpPr>
        <p:grpSpPr>
          <a:xfrm>
            <a:off x="655500" y="3976075"/>
            <a:ext cx="399367" cy="353100"/>
            <a:chOff x="1346914" y="6582308"/>
            <a:chExt cx="873125" cy="880109"/>
          </a:xfrm>
        </p:grpSpPr>
        <p:sp>
          <p:nvSpPr>
            <p:cNvPr id="226" name="Google Shape;226;p9"/>
            <p:cNvSpPr/>
            <p:nvPr/>
          </p:nvSpPr>
          <p:spPr>
            <a:xfrm>
              <a:off x="1346914" y="6582308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459915" y="6698970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655500" y="3243054"/>
            <a:ext cx="399367" cy="353100"/>
            <a:chOff x="1346914" y="3281781"/>
            <a:chExt cx="873125" cy="880110"/>
          </a:xfrm>
        </p:grpSpPr>
        <p:sp>
          <p:nvSpPr>
            <p:cNvPr id="229" name="Google Shape;229;p9"/>
            <p:cNvSpPr/>
            <p:nvPr/>
          </p:nvSpPr>
          <p:spPr>
            <a:xfrm>
              <a:off x="1346914" y="3281781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459915" y="3398443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9"/>
          <p:cNvSpPr txBox="1"/>
          <p:nvPr/>
        </p:nvSpPr>
        <p:spPr>
          <a:xfrm>
            <a:off x="1212960" y="3231191"/>
            <a:ext cx="25278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Meu primeiro commit!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Adição o arquivo index.html para área de preparação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6" name="Google Shape;756;p91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57" name="Google Shape;757;p91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(pasta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58" name="Google Shape;758;p91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59" name="Google Shape;75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1"/>
          <p:cNvSpPr/>
          <p:nvPr/>
        </p:nvSpPr>
        <p:spPr>
          <a:xfrm>
            <a:off x="2686175" y="2607975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1" name="Google Shape;761;p91"/>
          <p:cNvPicPr preferRelativeResize="0"/>
          <p:nvPr/>
        </p:nvPicPr>
        <p:blipFill rotWithShape="1">
          <a:blip r:embed="rId3">
            <a:alphaModFix/>
          </a:blip>
          <a:srcRect b="0" l="0" r="0" t="68083"/>
          <a:stretch/>
        </p:blipFill>
        <p:spPr>
          <a:xfrm>
            <a:off x="3948125" y="2699050"/>
            <a:ext cx="1247775" cy="404325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2" name="Google Shape;762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Adição o arquivo index.html para área de preparação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8" name="Google Shape;768;p92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69" name="Google Shape;769;p92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(pasta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70" name="Google Shape;770;p92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71" name="Google Shape;77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92"/>
          <p:cNvSpPr/>
          <p:nvPr/>
        </p:nvSpPr>
        <p:spPr>
          <a:xfrm>
            <a:off x="2686175" y="2607975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73" name="Google Shape;773;p92"/>
          <p:cNvPicPr preferRelativeResize="0"/>
          <p:nvPr/>
        </p:nvPicPr>
        <p:blipFill rotWithShape="1">
          <a:blip r:embed="rId3">
            <a:alphaModFix/>
          </a:blip>
          <a:srcRect b="0" l="0" r="0" t="68083"/>
          <a:stretch/>
        </p:blipFill>
        <p:spPr>
          <a:xfrm>
            <a:off x="3948125" y="2699050"/>
            <a:ext cx="1247775" cy="404325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4" name="Google Shape;77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2"/>
          <p:cNvSpPr/>
          <p:nvPr/>
        </p:nvSpPr>
        <p:spPr>
          <a:xfrm>
            <a:off x="1441750" y="2286000"/>
            <a:ext cx="1247700" cy="81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Adicionar todos os arquivos de uma vez: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 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81" name="Google Shape;78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6625" y="2337350"/>
            <a:ext cx="41338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 txBox="1"/>
          <p:nvPr>
            <p:ph type="title"/>
          </p:nvPr>
        </p:nvSpPr>
        <p:spPr>
          <a:xfrm>
            <a:off x="311700" y="292625"/>
            <a:ext cx="85206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Adicionar a mensagem que vai no “contrato”: </a:t>
            </a:r>
            <a:endParaRPr sz="2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commit -m “primeiro teste de versionamento”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87" name="Google Shape;78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39625"/>
            <a:ext cx="8839200" cy="155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Seria como salvar a </a:t>
            </a:r>
            <a:r>
              <a:rPr lang="pt-BR" sz="21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primeira versão</a:t>
            </a: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do seu arquivo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93" name="Google Shape;79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538" y="1298875"/>
            <a:ext cx="6432924" cy="36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95"/>
          <p:cNvSpPr/>
          <p:nvPr/>
        </p:nvSpPr>
        <p:spPr>
          <a:xfrm>
            <a:off x="2762250" y="2288725"/>
            <a:ext cx="1512600" cy="17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Agora temos o </a:t>
            </a:r>
            <a:r>
              <a:rPr b="1" lang="pt-BR" sz="2500">
                <a:solidFill>
                  <a:srgbClr val="B382BA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rastreado pelo </a:t>
            </a:r>
            <a:r>
              <a:rPr lang="pt-BR" sz="25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</a:t>
            </a:r>
            <a:endParaRPr sz="25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0" name="Google Shape;800;p96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Staging area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01" name="Google Shape;801;p96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Working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(diretório local)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02" name="Google Shape;802;p96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.git directory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(repositório)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03" name="Google Shape;80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96"/>
          <p:cNvSpPr/>
          <p:nvPr/>
        </p:nvSpPr>
        <p:spPr>
          <a:xfrm>
            <a:off x="2686175" y="2607975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05" name="Google Shape;805;p96"/>
          <p:cNvPicPr preferRelativeResize="0"/>
          <p:nvPr/>
        </p:nvPicPr>
        <p:blipFill rotWithShape="1">
          <a:blip r:embed="rId3">
            <a:alphaModFix/>
          </a:blip>
          <a:srcRect b="0" l="0" r="0" t="65005"/>
          <a:stretch/>
        </p:blipFill>
        <p:spPr>
          <a:xfrm>
            <a:off x="3948125" y="2660075"/>
            <a:ext cx="1247775" cy="443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6" name="Google Shape;806;p96"/>
          <p:cNvSpPr/>
          <p:nvPr/>
        </p:nvSpPr>
        <p:spPr>
          <a:xfrm>
            <a:off x="5195900" y="2607963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07" name="Google Shape;807;p96"/>
          <p:cNvPicPr preferRelativeResize="0"/>
          <p:nvPr/>
        </p:nvPicPr>
        <p:blipFill rotWithShape="1">
          <a:blip r:embed="rId3">
            <a:alphaModFix/>
          </a:blip>
          <a:srcRect b="0" l="0" r="0" t="70134"/>
          <a:stretch/>
        </p:blipFill>
        <p:spPr>
          <a:xfrm>
            <a:off x="6457825" y="2725025"/>
            <a:ext cx="1247775" cy="37835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6300" y="3645525"/>
            <a:ext cx="893875" cy="8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Vamos ver como ficou registrado no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</a:t>
            </a: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log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15" name="Google Shape;81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78025"/>
            <a:ext cx="8839200" cy="193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00201"/>
            <a:ext cx="8839200" cy="370509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98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300">
                <a:solidFill>
                  <a:schemeClr val="lt1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Mensagem de bom senso no git commit -m, por favor</a:t>
            </a:r>
            <a:endParaRPr sz="2300">
              <a:solidFill>
                <a:schemeClr val="lt1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9"/>
          <p:cNvSpPr txBox="1"/>
          <p:nvPr>
            <p:ph type="title"/>
          </p:nvPr>
        </p:nvSpPr>
        <p:spPr>
          <a:xfrm>
            <a:off x="280450" y="650475"/>
            <a:ext cx="40452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827" name="Google Shape;827;p9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Versionamento 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directory; staging area; repository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init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commit -m "mensagem legal coerente e etc"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28" name="Google Shape;82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25" y="17190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Adicionando novas alterações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